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445" r:id="rId1"/>
  </p:sldMasterIdLst>
  <p:notesMasterIdLst>
    <p:notesMasterId r:id="rId9"/>
  </p:notesMasterIdLst>
  <p:sldIdLst>
    <p:sldId id="256" r:id="rId2"/>
    <p:sldId id="258" r:id="rId3"/>
    <p:sldId id="273" r:id="rId4"/>
    <p:sldId id="268" r:id="rId5"/>
    <p:sldId id="272" r:id="rId6"/>
    <p:sldId id="274" r:id="rId7"/>
    <p:sldId id="275"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60"/>
    <p:restoredTop sz="82716"/>
  </p:normalViewPr>
  <p:slideViewPr>
    <p:cSldViewPr snapToGrid="0" snapToObjects="1">
      <p:cViewPr>
        <p:scale>
          <a:sx n="96" d="100"/>
          <a:sy n="96" d="100"/>
        </p:scale>
        <p:origin x="3144" y="132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14.jpeg>
</file>

<file path=ppt/media/image15.png>
</file>

<file path=ppt/media/image2.sv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BA87AD-D1E7-304F-AE18-88B9293F1BC3}" type="datetimeFigureOut">
              <a:rPr lang="en-US" smtClean="0"/>
              <a:t>5/10/20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FF6A7D-128F-6342-91BB-7FBF9BE63091}" type="slidenum">
              <a:rPr lang="en-US" smtClean="0"/>
              <a:t>‹#›</a:t>
            </a:fld>
            <a:endParaRPr lang="en-US"/>
          </a:p>
        </p:txBody>
      </p:sp>
    </p:spTree>
    <p:extLst>
      <p:ext uri="{BB962C8B-B14F-4D97-AF65-F5344CB8AC3E}">
        <p14:creationId xmlns:p14="http://schemas.microsoft.com/office/powerpoint/2010/main" val="15840635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This is a joint work by myself, </a:t>
            </a:r>
            <a:r>
              <a:rPr lang="en-US" dirty="0" err="1"/>
              <a:t>Muneeb</a:t>
            </a:r>
            <a:r>
              <a:rPr lang="en-US" dirty="0"/>
              <a:t> and </a:t>
            </a:r>
            <a:r>
              <a:rPr lang="en-US" dirty="0" err="1"/>
              <a:t>Divya</a:t>
            </a:r>
            <a:r>
              <a:rPr lang="en-US" dirty="0"/>
              <a:t>.</a:t>
            </a:r>
          </a:p>
        </p:txBody>
      </p:sp>
      <p:sp>
        <p:nvSpPr>
          <p:cNvPr id="4" name="Slide Number Placeholder 3"/>
          <p:cNvSpPr>
            <a:spLocks noGrp="1"/>
          </p:cNvSpPr>
          <p:nvPr>
            <p:ph type="sldNum" sz="quarter" idx="5"/>
          </p:nvPr>
        </p:nvSpPr>
        <p:spPr/>
        <p:txBody>
          <a:bodyPr/>
          <a:lstStyle/>
          <a:p>
            <a:fld id="{B5FF6A7D-128F-6342-91BB-7FBF9BE63091}" type="slidenum">
              <a:rPr lang="en-US" smtClean="0"/>
              <a:t>1</a:t>
            </a:fld>
            <a:endParaRPr lang="en-US"/>
          </a:p>
        </p:txBody>
      </p:sp>
    </p:spTree>
    <p:extLst>
      <p:ext uri="{BB962C8B-B14F-4D97-AF65-F5344CB8AC3E}">
        <p14:creationId xmlns:p14="http://schemas.microsoft.com/office/powerpoint/2010/main" val="32654449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road segmentation, our architecture consists of 6 VGG-like encoders with shared weights and a single decoder. In the decoder, using transposed convolutions yielded better results than </a:t>
            </a:r>
            <a:r>
              <a:rPr lang="en-US" dirty="0" err="1"/>
              <a:t>upsampling</a:t>
            </a:r>
            <a:r>
              <a:rPr lang="en-US" dirty="0"/>
              <a:t> + 2D convolutions.</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road segmentation, we designed our own architecture. The architecture consists of 6 VGG-like encoders with shared weights and a single decoder. For combining the 6 intermediate feature maps, concatenation produced better results than mean or weighted average. The combined feature maps are then fed to a decoder, which produces the road segmentation result. For designing decoder architectures, we experimented with 2 strategies. Firstly, we used </a:t>
            </a:r>
            <a:r>
              <a:rPr lang="en-US" dirty="0" err="1"/>
              <a:t>upsampling</a:t>
            </a:r>
            <a:r>
              <a:rPr lang="en-US" dirty="0"/>
              <a:t> and 2D convolutions to increase the spatial representations. Secondly, we used transposed convolutions to increase the spatial dimensions. We observed that transposed convolutions yielded better results as illustrated by the threat scores. Next, we also experimented with different types of inputs. Firstly, we tiled the 6 input images into a single image of dimension 512 * 918 * 3. This was then fed to a single encoder followed by a single decoder. Secondly, we used 6 encoders with shared weights as illustrated in the pipeline figure. We observed that the latter approach produced better results. All the road segmentation results presented hereafter are on this 6 shared encoders architecture.</a:t>
            </a:r>
          </a:p>
          <a:p>
            <a:endParaRPr lang="en-US" dirty="0"/>
          </a:p>
        </p:txBody>
      </p:sp>
      <p:sp>
        <p:nvSpPr>
          <p:cNvPr id="4" name="Slide Number Placeholder 3"/>
          <p:cNvSpPr>
            <a:spLocks noGrp="1"/>
          </p:cNvSpPr>
          <p:nvPr>
            <p:ph type="sldNum" sz="quarter" idx="5"/>
          </p:nvPr>
        </p:nvSpPr>
        <p:spPr/>
        <p:txBody>
          <a:bodyPr/>
          <a:lstStyle/>
          <a:p>
            <a:fld id="{B5FF6A7D-128F-6342-91BB-7FBF9BE63091}" type="slidenum">
              <a:rPr lang="en-US" smtClean="0"/>
              <a:t>2</a:t>
            </a:fld>
            <a:endParaRPr lang="en-US"/>
          </a:p>
        </p:txBody>
      </p:sp>
    </p:spTree>
    <p:extLst>
      <p:ext uri="{BB962C8B-B14F-4D97-AF65-F5344CB8AC3E}">
        <p14:creationId xmlns:p14="http://schemas.microsoft.com/office/powerpoint/2010/main" val="411065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b="1" i="0" u="none" strike="noStrike" kern="1200" dirty="0">
                <a:solidFill>
                  <a:schemeClr val="tx1"/>
                </a:solidFill>
                <a:effectLst/>
                <a:latin typeface="+mn-lt"/>
                <a:ea typeface="+mn-ea"/>
                <a:cs typeface="+mn-cs"/>
              </a:rPr>
              <a:t>We utilized the lane masks provided in 2 ways. Firstly, we designed a 6 encoders, 2 decoders architecture to predict both road and lane masks simultaneously. Secondly, and perhaps more interestingly, we designed a correspondence pretext task. Given 2 inputs, road mask and lane mask, the network had to predict if the two masks correspond. For instance, the road and lane masks in the left column correspond since they are taken from the same scene whereas the ones in the right column do not. This lane-road correspondence approach yielded better results.</a:t>
            </a:r>
          </a:p>
          <a:p>
            <a:pPr rtl="0"/>
            <a:endParaRPr lang="en-US" sz="1200" b="1" i="0" u="none" strike="noStrike" kern="1200" dirty="0">
              <a:solidFill>
                <a:schemeClr val="tx1"/>
              </a:solidFill>
              <a:effectLst/>
              <a:latin typeface="+mn-lt"/>
              <a:ea typeface="+mn-ea"/>
              <a:cs typeface="+mn-cs"/>
            </a:endParaRPr>
          </a:p>
          <a:p>
            <a:pPr rtl="0"/>
            <a:endParaRPr lang="en-US" sz="1200" b="1" i="0" u="none" strike="noStrike" kern="1200" dirty="0">
              <a:solidFill>
                <a:schemeClr val="tx1"/>
              </a:solidFill>
              <a:effectLst/>
              <a:latin typeface="+mn-lt"/>
              <a:ea typeface="+mn-ea"/>
              <a:cs typeface="+mn-cs"/>
            </a:endParaRPr>
          </a:p>
          <a:p>
            <a:pPr rtl="0"/>
            <a:r>
              <a:rPr lang="en-US" sz="1200" b="1" i="0" u="none" strike="noStrike" kern="1200" dirty="0">
                <a:solidFill>
                  <a:schemeClr val="tx1"/>
                </a:solidFill>
                <a:effectLst/>
                <a:latin typeface="+mn-lt"/>
                <a:ea typeface="+mn-ea"/>
                <a:cs typeface="+mn-cs"/>
              </a:rPr>
              <a:t>Our team also decided to leverage the extra information provided to us in the form of lane masks. We utilized these lane masks in 3 ways. Firstly, we trained the 6 encoder network for lane segmentation and then transferred the weights for road segmentation. This achieved a lower threat score than one with no pretrain. Secondly, we designed a 6 encoders, 2 decoders architecture to predict both road and lane masks simultaneously. This approach achieved slightly better results than no pretrain. Thirdly, and perhaps the most exciting one, we designed a correspondence pretext task. Given 2 inputs, road mask and lane mask, the network had to predict if the two masks correspond. For instance, the road and lane masks in the left column correspond since they are taken from the same scene whereas the road and lane masks in the right column do not correspond since they are taken from different scenes. This idea was inspired from the objects that sound paper, where the task is to predict if the image and audio correspond. Out of the 3 approaches we tried, the lane-road correspondence approach yielded the best results, although not as good as we hoped for.</a:t>
            </a:r>
          </a:p>
          <a:p>
            <a:pPr rtl="0"/>
            <a:endParaRPr lang="en-US" b="0" dirty="0">
              <a:effectLst/>
            </a:endParaRPr>
          </a:p>
          <a:p>
            <a:br>
              <a:rPr lang="en-US" dirty="0"/>
            </a:br>
            <a:endParaRPr lang="en-US" dirty="0"/>
          </a:p>
          <a:p>
            <a:pPr rtl="0"/>
            <a:endParaRPr lang="en-US" sz="1200" b="1" i="0" u="none" strike="noStrike" kern="1200" dirty="0">
              <a:solidFill>
                <a:schemeClr val="tx1"/>
              </a:solidFill>
              <a:effectLst/>
              <a:latin typeface="+mn-lt"/>
              <a:ea typeface="+mn-ea"/>
              <a:cs typeface="+mn-cs"/>
            </a:endParaRPr>
          </a:p>
          <a:p>
            <a:pPr rtl="0"/>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B5FF6A7D-128F-6342-91BB-7FBF9BE63091}" type="slidenum">
              <a:rPr lang="en-US" smtClean="0"/>
              <a:t>3</a:t>
            </a:fld>
            <a:endParaRPr lang="en-US"/>
          </a:p>
        </p:txBody>
      </p:sp>
    </p:spTree>
    <p:extLst>
      <p:ext uri="{BB962C8B-B14F-4D97-AF65-F5344CB8AC3E}">
        <p14:creationId xmlns:p14="http://schemas.microsoft.com/office/powerpoint/2010/main" val="680501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For self-supervised, we used 2 pretext tasks: jigsaw and our own designed pretext task which we call stereo. In stereo, given a permuted sequence of images from the 6 cameras, the network has to predict the permutation. The intuition behind designing this task was the following: in order to accurately perform road segmentation for the entire scene, the network needs to know which camera represents which part of the scene. To make sure that the network does not learn from car's body and focuses on the scene, we cropped each image. Stereo produced better results for equal number of permutations. However, jigsaw produced better results for 1000 permutations. </a:t>
            </a:r>
          </a:p>
          <a:p>
            <a:endParaRPr lang="en-US" sz="1200" b="1" i="0" u="none" strike="noStrike" kern="1200" dirty="0">
              <a:solidFill>
                <a:schemeClr val="tx1"/>
              </a:solidFill>
              <a:effectLst/>
              <a:latin typeface="+mn-lt"/>
              <a:ea typeface="+mn-ea"/>
              <a:cs typeface="+mn-cs"/>
            </a:endParaRPr>
          </a:p>
          <a:p>
            <a:endParaRPr lang="en-US" sz="1200" b="1"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u="none" strike="noStrike" kern="1200" dirty="0">
                <a:solidFill>
                  <a:schemeClr val="tx1"/>
                </a:solidFill>
                <a:effectLst/>
                <a:latin typeface="+mn-lt"/>
                <a:ea typeface="+mn-ea"/>
                <a:cs typeface="+mn-cs"/>
              </a:rPr>
              <a:t>Next, we utilized self-supervised pretext tasks in order to pretrain the network on the unlabeled dataset. Here, we used 2 pretext tasks: jigsaw and our own designed pretext task which we call stereo. Similar to the jigsaw idea, the task is the following: given a randomly permuted sequence of images from the 6 cameras, the network has to predict the permutation. The intuition behind designing this task was the following: in order to accurately perform road segmentation for the entire scene, the network needs to know which camera represents which part of the scene. However, the stereo pretrain network could simply cheat by learning the view of the car itself that is visible from the camera. Since this view of the car itself is fixed across different frames, the network would not learn anything about the scene itself. In order to avoid this, we crop each of the 6 images to the central 150 * 150 region, thereby removing any view of the ego-car from the images. In comparison to the jigsaw pretext task, pretraining with the stereo pretext task yielded better results when both methods were pretrained for 700 permutations. However, increasing the jigsaw permutations to 1000 yielded better results. For transfer learning, we experimented with 3 schemes: 1). training only the decoder and keeping the encoder weights fixed from the pretrain task, 2). Training both encoder and decoder with the same learning rate, 3). Training decoder with a higher learning rate than the encoder. The third strategy produced the best results.</a:t>
            </a:r>
          </a:p>
          <a:p>
            <a:endParaRPr lang="en-US" sz="1200" b="1"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B5FF6A7D-128F-6342-91BB-7FBF9BE63091}" type="slidenum">
              <a:rPr lang="en-US" smtClean="0"/>
              <a:t>4</a:t>
            </a:fld>
            <a:endParaRPr lang="en-US"/>
          </a:p>
        </p:txBody>
      </p:sp>
    </p:spTree>
    <p:extLst>
      <p:ext uri="{BB962C8B-B14F-4D97-AF65-F5344CB8AC3E}">
        <p14:creationId xmlns:p14="http://schemas.microsoft.com/office/powerpoint/2010/main" val="4046564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top row shows a nearly perfect road segmentation. The bottom row shows a fail case. In order to show that the stereo pretrain task helps the network learn the different camera views, we did a T-SNE visualization of the encoded features from the stereo pretrain network. The figure shows that the network clusters the feature representations for the 6 camera images in different regions of the latent space. Hence, it helps the network perform the road segmentation task since it can distinguish between the different camera views and match each camera view to a particular region of the output segmentation result.</a:t>
            </a:r>
          </a:p>
          <a:p>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top row shows a case where the network performs nearly perfect road segmentation. The bottom row shows a fail case. This could perhaps be due to the fact that since the road in the center in present in nearly every scene, the network learns this easily. In contrast, the road at the bottom is not that prevalent and hence, the network struggles to accurately predict it. In order to verify our hypothesis that the stereo pretrain task does indeed help the network learn the different camera views, we did a T-SNE visualization of the encoded features from the stereo pretrain network. The figure shows that the network clusters the feature representations for the 6 cameras in different regions of the latent space, thereby helping the network perform the road segmentation task since it can distinguish between the different camera views and match each camera view to a particular region of the scene road segmentation result.</a:t>
            </a:r>
          </a:p>
          <a:p>
            <a:endParaRPr lang="en-US" dirty="0"/>
          </a:p>
        </p:txBody>
      </p:sp>
      <p:sp>
        <p:nvSpPr>
          <p:cNvPr id="4" name="Slide Number Placeholder 3"/>
          <p:cNvSpPr>
            <a:spLocks noGrp="1"/>
          </p:cNvSpPr>
          <p:nvPr>
            <p:ph type="sldNum" sz="quarter" idx="5"/>
          </p:nvPr>
        </p:nvSpPr>
        <p:spPr/>
        <p:txBody>
          <a:bodyPr/>
          <a:lstStyle/>
          <a:p>
            <a:fld id="{B5FF6A7D-128F-6342-91BB-7FBF9BE63091}" type="slidenum">
              <a:rPr lang="en-US" smtClean="0"/>
              <a:t>5</a:t>
            </a:fld>
            <a:endParaRPr lang="en-US"/>
          </a:p>
        </p:txBody>
      </p:sp>
    </p:spTree>
    <p:extLst>
      <p:ext uri="{BB962C8B-B14F-4D97-AF65-F5344CB8AC3E}">
        <p14:creationId xmlns:p14="http://schemas.microsoft.com/office/powerpoint/2010/main" val="76131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E" dirty="0"/>
              <a:t>For objection detection, we began with modified YOLO v3 architecture. Firslty, our experiments showed that inputing tiled images compared with contatenates images gave us better results.</a:t>
            </a:r>
          </a:p>
          <a:p>
            <a:endParaRPr lang="en-AE" dirty="0"/>
          </a:p>
          <a:p>
            <a:r>
              <a:rPr lang="en-AE" dirty="0"/>
              <a:t>Secondly, </a:t>
            </a:r>
            <a:r>
              <a:rPr lang="en-US" dirty="0"/>
              <a:t>we know that YOLOv3 normally accepts 4 targets of the bounding boxes: x, y , width and height. However, in our project, we are given 8 values of the targets which means that our bounding boxes can be tilted. In order to incorporate the idea of tilted boxes, we added a few linear layers after the yolo head to predict 8 values of coordinates. </a:t>
            </a:r>
          </a:p>
          <a:p>
            <a:endParaRPr lang="en-US" dirty="0"/>
          </a:p>
          <a:p>
            <a:r>
              <a:rPr lang="en-US" dirty="0"/>
              <a:t>Note that targets B are compared with the output of the linear layers, thus giving us Loss B. Whereas targets A are compared with the usual output giving us Loss A. </a:t>
            </a:r>
          </a:p>
          <a:p>
            <a:endParaRPr lang="en-US" dirty="0"/>
          </a:p>
          <a:p>
            <a:r>
              <a:rPr lang="en-US" dirty="0"/>
              <a:t>Finally, Total Loss is equal to Loss A and Loss B.</a:t>
            </a:r>
          </a:p>
          <a:p>
            <a:endParaRPr lang="en-US" dirty="0"/>
          </a:p>
          <a:p>
            <a:r>
              <a:rPr lang="en-US" dirty="0"/>
              <a:t>Therefore, adding these double targets improved our performance as shown in red color since we learned the representation of tilted boxes</a:t>
            </a:r>
            <a:endParaRPr lang="en-AE" dirty="0"/>
          </a:p>
          <a:p>
            <a:endParaRPr lang="en-AE" dirty="0"/>
          </a:p>
        </p:txBody>
      </p:sp>
      <p:sp>
        <p:nvSpPr>
          <p:cNvPr id="4" name="Slide Number Placeholder 3"/>
          <p:cNvSpPr>
            <a:spLocks noGrp="1"/>
          </p:cNvSpPr>
          <p:nvPr>
            <p:ph type="sldNum" sz="quarter" idx="5"/>
          </p:nvPr>
        </p:nvSpPr>
        <p:spPr/>
        <p:txBody>
          <a:bodyPr/>
          <a:lstStyle/>
          <a:p>
            <a:fld id="{6D3B7698-F5F3-4541-88CA-BD1FEF5D289A}" type="slidenum">
              <a:rPr lang="en-AE" smtClean="0"/>
              <a:t>6</a:t>
            </a:fld>
            <a:endParaRPr lang="en-AE"/>
          </a:p>
        </p:txBody>
      </p:sp>
    </p:spTree>
    <p:extLst>
      <p:ext uri="{BB962C8B-B14F-4D97-AF65-F5344CB8AC3E}">
        <p14:creationId xmlns:p14="http://schemas.microsoft.com/office/powerpoint/2010/main" val="2713263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E" dirty="0"/>
              <a:t>However, our best results were achieved using Faster R-CNN. </a:t>
            </a:r>
          </a:p>
          <a:p>
            <a:endParaRPr lang="en-AE" dirty="0"/>
          </a:p>
          <a:p>
            <a:r>
              <a:rPr lang="en-AE" dirty="0"/>
              <a:t>We modified the loss function of the FRCNN and gave more weightage to the coordinates regression loss .</a:t>
            </a:r>
          </a:p>
          <a:p>
            <a:endParaRPr lang="en-AE" dirty="0"/>
          </a:p>
          <a:p>
            <a:r>
              <a:rPr lang="en-AE" dirty="0"/>
              <a:t> This is bec</a:t>
            </a:r>
            <a:r>
              <a:rPr lang="en-US" dirty="0"/>
              <a:t>au</a:t>
            </a:r>
            <a:r>
              <a:rPr lang="en-AE" dirty="0"/>
              <a:t>se in our problem, we do not care about </a:t>
            </a:r>
            <a:r>
              <a:rPr lang="en-US" dirty="0" err="1"/>
              <a:t>th</a:t>
            </a:r>
            <a:r>
              <a:rPr lang="en-AE" dirty="0"/>
              <a:t>e object class.</a:t>
            </a:r>
          </a:p>
          <a:p>
            <a:endParaRPr lang="en-AE" dirty="0"/>
          </a:p>
          <a:p>
            <a:r>
              <a:rPr lang="en-AE" dirty="0"/>
              <a:t>Thus, upon increasing the weight for coordinates loss to 5, we ach</a:t>
            </a:r>
            <a:r>
              <a:rPr lang="en-US" dirty="0" err="1"/>
              <a:t>ie</a:t>
            </a:r>
            <a:r>
              <a:rPr lang="en-AE" dirty="0"/>
              <a:t>ved our best threat score of 0.0143, </a:t>
            </a:r>
          </a:p>
        </p:txBody>
      </p:sp>
      <p:sp>
        <p:nvSpPr>
          <p:cNvPr id="4" name="Slide Number Placeholder 3"/>
          <p:cNvSpPr>
            <a:spLocks noGrp="1"/>
          </p:cNvSpPr>
          <p:nvPr>
            <p:ph type="sldNum" sz="quarter" idx="5"/>
          </p:nvPr>
        </p:nvSpPr>
        <p:spPr/>
        <p:txBody>
          <a:bodyPr/>
          <a:lstStyle/>
          <a:p>
            <a:fld id="{6D3B7698-F5F3-4541-88CA-BD1FEF5D289A}" type="slidenum">
              <a:rPr lang="en-AE" smtClean="0"/>
              <a:t>7</a:t>
            </a:fld>
            <a:endParaRPr lang="en-AE"/>
          </a:p>
        </p:txBody>
      </p:sp>
    </p:spTree>
    <p:extLst>
      <p:ext uri="{BB962C8B-B14F-4D97-AF65-F5344CB8AC3E}">
        <p14:creationId xmlns:p14="http://schemas.microsoft.com/office/powerpoint/2010/main" val="367262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5/10/20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6340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5/10/20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44923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5/10/20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71928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5/10/20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5289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5/10/20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74902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5/10/20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333427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3ED0CC-082F-4160-86E5-0D6041F12778}" type="datetime1">
              <a:rPr lang="en-US" smtClean="0"/>
              <a:t>5/10/20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7464039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5/10/20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2222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5/10/20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43525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5/10/20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39102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3ED0CC-082F-4160-86E5-0D6041F12778}" type="datetime1">
              <a:rPr lang="en-US" smtClean="0"/>
              <a:t>5/10/20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815621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3ED0CC-082F-4160-86E5-0D6041F12778}" type="datetime1">
              <a:rPr lang="en-US" smtClean="0"/>
              <a:t>5/10/20</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467004523"/>
      </p:ext>
    </p:extLst>
  </p:cSld>
  <p:clrMap bg1="dk1" tx1="lt1" bg2="dk2" tx2="lt2" accent1="accent1" accent2="accent2" accent3="accent3" accent4="accent4" accent5="accent5" accent6="accent6" hlink="hlink" folHlink="folHlink"/>
  <p:sldLayoutIdLst>
    <p:sldLayoutId id="2147484446" r:id="rId1"/>
    <p:sldLayoutId id="2147484447" r:id="rId2"/>
    <p:sldLayoutId id="2147484448" r:id="rId3"/>
    <p:sldLayoutId id="2147484449" r:id="rId4"/>
    <p:sldLayoutId id="2147484450" r:id="rId5"/>
    <p:sldLayoutId id="2147484451" r:id="rId6"/>
    <p:sldLayoutId id="2147484452" r:id="rId7"/>
    <p:sldLayoutId id="2147484453" r:id="rId8"/>
    <p:sldLayoutId id="2147484454" r:id="rId9"/>
    <p:sldLayoutId id="2147484455" r:id="rId10"/>
    <p:sldLayoutId id="214748445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8.png"/><Relationship Id="rId4" Type="http://schemas.openxmlformats.org/officeDocument/2006/relationships/image" Target="../media/image14.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B570C-18A4-BD4D-BB61-F573EB3F8ED2}"/>
              </a:ext>
            </a:extLst>
          </p:cNvPr>
          <p:cNvSpPr>
            <a:spLocks noGrp="1"/>
          </p:cNvSpPr>
          <p:nvPr>
            <p:ph type="ctrTitle"/>
          </p:nvPr>
        </p:nvSpPr>
        <p:spPr>
          <a:xfrm>
            <a:off x="2383153" y="2187743"/>
            <a:ext cx="8719043" cy="2482515"/>
          </a:xfrm>
        </p:spPr>
        <p:txBody>
          <a:bodyPr anchor="ctr">
            <a:normAutofit/>
          </a:bodyPr>
          <a:lstStyle/>
          <a:p>
            <a:pPr algn="l"/>
            <a:r>
              <a:rPr lang="en-US" sz="5600" dirty="0"/>
              <a:t>Generating Top-down View from 6 Stereo Images</a:t>
            </a:r>
          </a:p>
        </p:txBody>
      </p:sp>
      <p:sp>
        <p:nvSpPr>
          <p:cNvPr id="3" name="Subtitle 2">
            <a:extLst>
              <a:ext uri="{FF2B5EF4-FFF2-40B4-BE49-F238E27FC236}">
                <a16:creationId xmlns:a16="http://schemas.microsoft.com/office/drawing/2014/main" id="{15F4413C-C844-5D43-A410-B48F1BD0E38C}"/>
              </a:ext>
            </a:extLst>
          </p:cNvPr>
          <p:cNvSpPr>
            <a:spLocks noGrp="1"/>
          </p:cNvSpPr>
          <p:nvPr>
            <p:ph type="subTitle" idx="1"/>
          </p:nvPr>
        </p:nvSpPr>
        <p:spPr>
          <a:xfrm>
            <a:off x="2370667" y="4670258"/>
            <a:ext cx="5293449" cy="1371405"/>
          </a:xfrm>
        </p:spPr>
        <p:txBody>
          <a:bodyPr>
            <a:normAutofit/>
          </a:bodyPr>
          <a:lstStyle/>
          <a:p>
            <a:pPr algn="l"/>
            <a:r>
              <a:rPr lang="en-US"/>
              <a:t>Muhammad Osama Khan</a:t>
            </a:r>
          </a:p>
          <a:p>
            <a:pPr algn="l"/>
            <a:r>
              <a:rPr lang="en-US"/>
              <a:t>Muhammad Muneeb Afzal</a:t>
            </a:r>
          </a:p>
          <a:p>
            <a:pPr algn="l"/>
            <a:r>
              <a:rPr lang="en-US"/>
              <a:t>Divya Juneja</a:t>
            </a:r>
          </a:p>
        </p:txBody>
      </p:sp>
      <p:pic>
        <p:nvPicPr>
          <p:cNvPr id="7" name="Graphic 6" descr="Camera">
            <a:extLst>
              <a:ext uri="{FF2B5EF4-FFF2-40B4-BE49-F238E27FC236}">
                <a16:creationId xmlns:a16="http://schemas.microsoft.com/office/drawing/2014/main" id="{178240B0-AB36-42C1-8086-FC7DCC28478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38201" y="2743201"/>
            <a:ext cx="1371600" cy="1371600"/>
          </a:xfrm>
          <a:prstGeom prst="rect">
            <a:avLst/>
          </a:prstGeom>
        </p:spPr>
      </p:pic>
      <p:pic>
        <p:nvPicPr>
          <p:cNvPr id="9" name="Graphic 8">
            <a:extLst>
              <a:ext uri="{FF2B5EF4-FFF2-40B4-BE49-F238E27FC236}">
                <a16:creationId xmlns:a16="http://schemas.microsoft.com/office/drawing/2014/main" id="{1E82B642-81F5-4347-B89A-7E108D28C25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15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737713917"/>
      </p:ext>
    </p:extLst>
  </p:cSld>
  <p:clrMapOvr>
    <a:masterClrMapping/>
  </p:clrMapOvr>
  <mc:AlternateContent xmlns:mc="http://schemas.openxmlformats.org/markup-compatibility/2006">
    <mc:Choice xmlns:p14="http://schemas.microsoft.com/office/powerpoint/2010/main" Requires="p14">
      <p:transition spd="slow" p14:dur="2000" advTm="2449"/>
    </mc:Choice>
    <mc:Fallback>
      <p:transition spd="slow" advTm="2449"/>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B1F8-9EFA-6041-8D5B-BE04224D75F7}"/>
              </a:ext>
            </a:extLst>
          </p:cNvPr>
          <p:cNvSpPr>
            <a:spLocks noGrp="1"/>
          </p:cNvSpPr>
          <p:nvPr>
            <p:ph type="title"/>
          </p:nvPr>
        </p:nvSpPr>
        <p:spPr>
          <a:xfrm>
            <a:off x="841248" y="768868"/>
            <a:ext cx="6208776" cy="1344168"/>
          </a:xfrm>
        </p:spPr>
        <p:txBody>
          <a:bodyPr>
            <a:normAutofit/>
          </a:bodyPr>
          <a:lstStyle/>
          <a:p>
            <a:r>
              <a:rPr lang="en-US" dirty="0"/>
              <a:t>Road Segmentation –Architectures</a:t>
            </a:r>
          </a:p>
        </p:txBody>
      </p:sp>
      <p:sp>
        <p:nvSpPr>
          <p:cNvPr id="22" name="Content Placeholder 2">
            <a:extLst>
              <a:ext uri="{FF2B5EF4-FFF2-40B4-BE49-F238E27FC236}">
                <a16:creationId xmlns:a16="http://schemas.microsoft.com/office/drawing/2014/main" id="{90C58961-E35D-DD42-8C7B-C81320F25003}"/>
              </a:ext>
            </a:extLst>
          </p:cNvPr>
          <p:cNvSpPr>
            <a:spLocks noGrp="1"/>
          </p:cNvSpPr>
          <p:nvPr>
            <p:ph idx="1"/>
          </p:nvPr>
        </p:nvSpPr>
        <p:spPr>
          <a:xfrm>
            <a:off x="838200" y="2250196"/>
            <a:ext cx="6208776" cy="3967724"/>
          </a:xfrm>
        </p:spPr>
        <p:txBody>
          <a:bodyPr>
            <a:normAutofit/>
          </a:bodyPr>
          <a:lstStyle/>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6 Encoders (shared weights) + Decoder</a:t>
            </a:r>
          </a:p>
          <a:p>
            <a:r>
              <a:rPr lang="en-US" sz="2400" dirty="0"/>
              <a:t>Combine feature maps </a:t>
            </a:r>
            <a:r>
              <a:rPr lang="en-US" sz="2400" dirty="0">
                <a:sym typeface="Wingdings" pitchFamily="2" charset="2"/>
              </a:rPr>
              <a:t> </a:t>
            </a:r>
            <a:r>
              <a:rPr lang="en-US" sz="2400" dirty="0">
                <a:solidFill>
                  <a:srgbClr val="C00000"/>
                </a:solidFill>
                <a:sym typeface="Wingdings" pitchFamily="2" charset="2"/>
              </a:rPr>
              <a:t>concatenate</a:t>
            </a:r>
            <a:r>
              <a:rPr lang="en-US" sz="2400" dirty="0">
                <a:sym typeface="Wingdings" pitchFamily="2" charset="2"/>
              </a:rPr>
              <a:t>, mean, attention?</a:t>
            </a:r>
            <a:endParaRPr lang="en-US" sz="2400" dirty="0"/>
          </a:p>
        </p:txBody>
      </p:sp>
      <p:pic>
        <p:nvPicPr>
          <p:cNvPr id="4" name="Picture 3" descr="A picture containing clock&#10;&#10;Description automatically generated">
            <a:extLst>
              <a:ext uri="{FF2B5EF4-FFF2-40B4-BE49-F238E27FC236}">
                <a16:creationId xmlns:a16="http://schemas.microsoft.com/office/drawing/2014/main" id="{2F46535A-1D4D-DE4B-9B62-FB515A5FBD74}"/>
              </a:ext>
            </a:extLst>
          </p:cNvPr>
          <p:cNvPicPr>
            <a:picLocks noChangeAspect="1"/>
          </p:cNvPicPr>
          <p:nvPr/>
        </p:nvPicPr>
        <p:blipFill>
          <a:blip r:embed="rId3"/>
          <a:stretch>
            <a:fillRect/>
          </a:stretch>
        </p:blipFill>
        <p:spPr>
          <a:xfrm>
            <a:off x="838200" y="2326251"/>
            <a:ext cx="6365038" cy="2418714"/>
          </a:xfrm>
          <a:prstGeom prst="rect">
            <a:avLst/>
          </a:prstGeom>
        </p:spPr>
      </p:pic>
      <p:graphicFrame>
        <p:nvGraphicFramePr>
          <p:cNvPr id="15" name="Table 14">
            <a:extLst>
              <a:ext uri="{FF2B5EF4-FFF2-40B4-BE49-F238E27FC236}">
                <a16:creationId xmlns:a16="http://schemas.microsoft.com/office/drawing/2014/main" id="{AC559D1C-FC1E-3046-87C9-6868CD01BC6F}"/>
              </a:ext>
            </a:extLst>
          </p:cNvPr>
          <p:cNvGraphicFramePr>
            <a:graphicFrameLocks noGrp="1"/>
          </p:cNvGraphicFramePr>
          <p:nvPr>
            <p:extLst>
              <p:ext uri="{D42A27DB-BD31-4B8C-83A1-F6EECF244321}">
                <p14:modId xmlns:p14="http://schemas.microsoft.com/office/powerpoint/2010/main" val="3188081996"/>
              </p:ext>
            </p:extLst>
          </p:nvPr>
        </p:nvGraphicFramePr>
        <p:xfrm>
          <a:off x="7452488" y="768868"/>
          <a:ext cx="4041649" cy="2562661"/>
        </p:xfrm>
        <a:graphic>
          <a:graphicData uri="http://schemas.openxmlformats.org/drawingml/2006/table">
            <a:tbl>
              <a:tblPr firstRow="1" bandRow="1">
                <a:noFill/>
                <a:tableStyleId>{5C22544A-7EE6-4342-B048-85BDC9FD1C3A}</a:tableStyleId>
              </a:tblPr>
              <a:tblGrid>
                <a:gridCol w="2063734">
                  <a:extLst>
                    <a:ext uri="{9D8B030D-6E8A-4147-A177-3AD203B41FA5}">
                      <a16:colId xmlns:a16="http://schemas.microsoft.com/office/drawing/2014/main" val="1289429707"/>
                    </a:ext>
                  </a:extLst>
                </a:gridCol>
                <a:gridCol w="1977915">
                  <a:extLst>
                    <a:ext uri="{9D8B030D-6E8A-4147-A177-3AD203B41FA5}">
                      <a16:colId xmlns:a16="http://schemas.microsoft.com/office/drawing/2014/main" val="1072971650"/>
                    </a:ext>
                  </a:extLst>
                </a:gridCol>
              </a:tblGrid>
              <a:tr h="1092708">
                <a:tc gridSpan="2">
                  <a:txBody>
                    <a:bodyPr/>
                    <a:lstStyle/>
                    <a:p>
                      <a:pPr algn="ctr"/>
                      <a:r>
                        <a:rPr lang="en-US" sz="2600" b="1" cap="all" spc="150" dirty="0">
                          <a:solidFill>
                            <a:schemeClr val="tx1">
                              <a:lumMod val="75000"/>
                              <a:lumOff val="25000"/>
                            </a:schemeClr>
                          </a:solidFill>
                        </a:rPr>
                        <a:t>Decoder Architectures</a:t>
                      </a: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hMerge="1">
                  <a:txBody>
                    <a:bodyPr/>
                    <a:lstStyle/>
                    <a:p>
                      <a:endParaRPr lang="en-US"/>
                    </a:p>
                  </a:txBody>
                  <a:tcPr/>
                </a:tc>
                <a:extLst>
                  <a:ext uri="{0D108BD9-81ED-4DB2-BD59-A6C34878D82A}">
                    <a16:rowId xmlns:a16="http://schemas.microsoft.com/office/drawing/2014/main" val="3244407940"/>
                  </a:ext>
                </a:extLst>
              </a:tr>
              <a:tr h="875901">
                <a:tc>
                  <a:txBody>
                    <a:bodyPr/>
                    <a:lstStyle/>
                    <a:p>
                      <a:r>
                        <a:rPr lang="en-US" sz="1800" cap="none" spc="0" dirty="0" err="1">
                          <a:solidFill>
                            <a:schemeClr val="tx1">
                              <a:lumMod val="75000"/>
                              <a:lumOff val="25000"/>
                            </a:schemeClr>
                          </a:solidFill>
                        </a:rPr>
                        <a:t>Upsampling</a:t>
                      </a:r>
                      <a:r>
                        <a:rPr lang="en-US" sz="1800" cap="none" spc="0" dirty="0">
                          <a:solidFill>
                            <a:schemeClr val="tx1">
                              <a:lumMod val="75000"/>
                              <a:lumOff val="25000"/>
                            </a:schemeClr>
                          </a:solidFill>
                        </a:rPr>
                        <a:t> + Convolutions</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800" cap="none" spc="0">
                          <a:solidFill>
                            <a:schemeClr val="tx1">
                              <a:lumMod val="75000"/>
                              <a:lumOff val="25000"/>
                            </a:schemeClr>
                          </a:solidFill>
                        </a:rPr>
                        <a:t>Transposed Convolutions</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4282559061"/>
                  </a:ext>
                </a:extLst>
              </a:tr>
              <a:tr h="594052">
                <a:tc>
                  <a:txBody>
                    <a:bodyPr/>
                    <a:lstStyle/>
                    <a:p>
                      <a:r>
                        <a:rPr lang="en-US" sz="1800" cap="none" spc="0" dirty="0">
                          <a:solidFill>
                            <a:schemeClr val="tx1">
                              <a:lumMod val="75000"/>
                              <a:lumOff val="25000"/>
                            </a:schemeClr>
                          </a:solidFill>
                        </a:rPr>
                        <a:t>0.733</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800" cap="none" spc="0" dirty="0">
                          <a:solidFill>
                            <a:srgbClr val="FF0000"/>
                          </a:solidFill>
                        </a:rPr>
                        <a:t>0.741</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94209442"/>
                  </a:ext>
                </a:extLst>
              </a:tr>
            </a:tbl>
          </a:graphicData>
        </a:graphic>
      </p:graphicFrame>
    </p:spTree>
    <p:extLst>
      <p:ext uri="{BB962C8B-B14F-4D97-AF65-F5344CB8AC3E}">
        <p14:creationId xmlns:p14="http://schemas.microsoft.com/office/powerpoint/2010/main" val="3053374625"/>
      </p:ext>
    </p:extLst>
  </p:cSld>
  <p:clrMapOvr>
    <a:masterClrMapping/>
  </p:clrMapOvr>
  <mc:AlternateContent xmlns:mc="http://schemas.openxmlformats.org/markup-compatibility/2006">
    <mc:Choice xmlns:p14="http://schemas.microsoft.com/office/powerpoint/2010/main" Requires="p14">
      <p:transition spd="slow" p14:dur="2000" advTm="33341"/>
    </mc:Choice>
    <mc:Fallback>
      <p:transition spd="slow" advTm="33341"/>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B1F8-9EFA-6041-8D5B-BE04224D75F7}"/>
              </a:ext>
            </a:extLst>
          </p:cNvPr>
          <p:cNvSpPr>
            <a:spLocks noGrp="1"/>
          </p:cNvSpPr>
          <p:nvPr>
            <p:ph type="title"/>
          </p:nvPr>
        </p:nvSpPr>
        <p:spPr>
          <a:xfrm>
            <a:off x="841248" y="768868"/>
            <a:ext cx="6973824" cy="1344168"/>
          </a:xfrm>
        </p:spPr>
        <p:txBody>
          <a:bodyPr>
            <a:normAutofit/>
          </a:bodyPr>
          <a:lstStyle/>
          <a:p>
            <a:r>
              <a:rPr lang="en-US" dirty="0"/>
              <a:t>Using Extra Info (Lane Masks)</a:t>
            </a:r>
          </a:p>
        </p:txBody>
      </p:sp>
      <p:sp>
        <p:nvSpPr>
          <p:cNvPr id="22" name="Content Placeholder 2">
            <a:extLst>
              <a:ext uri="{FF2B5EF4-FFF2-40B4-BE49-F238E27FC236}">
                <a16:creationId xmlns:a16="http://schemas.microsoft.com/office/drawing/2014/main" id="{90C58961-E35D-DD42-8C7B-C81320F25003}"/>
              </a:ext>
            </a:extLst>
          </p:cNvPr>
          <p:cNvSpPr>
            <a:spLocks noGrp="1"/>
          </p:cNvSpPr>
          <p:nvPr>
            <p:ph idx="1"/>
          </p:nvPr>
        </p:nvSpPr>
        <p:spPr>
          <a:xfrm>
            <a:off x="838200" y="2250196"/>
            <a:ext cx="6208776" cy="3967724"/>
          </a:xfrm>
        </p:spPr>
        <p:txBody>
          <a:bodyPr>
            <a:normAutofit/>
          </a:bodyPr>
          <a:lstStyle/>
          <a:p>
            <a:pPr marL="0" indent="0">
              <a:buNone/>
            </a:pPr>
            <a:endParaRPr lang="en-US" sz="2400" dirty="0">
              <a:sym typeface="Wingdings" pitchFamily="2" charset="2"/>
            </a:endParaRPr>
          </a:p>
          <a:p>
            <a:endParaRPr lang="en-US" sz="2400" dirty="0"/>
          </a:p>
          <a:p>
            <a:endParaRPr lang="en-US" sz="2400" dirty="0"/>
          </a:p>
        </p:txBody>
      </p:sp>
      <p:pic>
        <p:nvPicPr>
          <p:cNvPr id="3" name="Picture 2">
            <a:extLst>
              <a:ext uri="{FF2B5EF4-FFF2-40B4-BE49-F238E27FC236}">
                <a16:creationId xmlns:a16="http://schemas.microsoft.com/office/drawing/2014/main" id="{0DEB32C1-7CF2-DF44-BD98-26D4D0D8191B}"/>
              </a:ext>
            </a:extLst>
          </p:cNvPr>
          <p:cNvPicPr>
            <a:picLocks noChangeAspect="1"/>
          </p:cNvPicPr>
          <p:nvPr/>
        </p:nvPicPr>
        <p:blipFill rotWithShape="1">
          <a:blip r:embed="rId3"/>
          <a:srcRect b="54134"/>
          <a:stretch/>
        </p:blipFill>
        <p:spPr>
          <a:xfrm>
            <a:off x="838200" y="1753027"/>
            <a:ext cx="2484779" cy="2481031"/>
          </a:xfrm>
          <a:prstGeom prst="rect">
            <a:avLst/>
          </a:prstGeom>
          <a:ln w="12700">
            <a:solidFill>
              <a:schemeClr val="tx1"/>
            </a:solidFill>
          </a:ln>
        </p:spPr>
      </p:pic>
      <p:pic>
        <p:nvPicPr>
          <p:cNvPr id="14" name="Picture 13">
            <a:extLst>
              <a:ext uri="{FF2B5EF4-FFF2-40B4-BE49-F238E27FC236}">
                <a16:creationId xmlns:a16="http://schemas.microsoft.com/office/drawing/2014/main" id="{91C3048A-5D56-0045-A879-05F01B562569}"/>
              </a:ext>
            </a:extLst>
          </p:cNvPr>
          <p:cNvPicPr>
            <a:picLocks noChangeAspect="1"/>
          </p:cNvPicPr>
          <p:nvPr/>
        </p:nvPicPr>
        <p:blipFill rotWithShape="1">
          <a:blip r:embed="rId3"/>
          <a:srcRect t="54844"/>
          <a:stretch/>
        </p:blipFill>
        <p:spPr>
          <a:xfrm>
            <a:off x="851722" y="4321813"/>
            <a:ext cx="2457733" cy="2415979"/>
          </a:xfrm>
          <a:prstGeom prst="rect">
            <a:avLst/>
          </a:prstGeom>
          <a:ln w="12700">
            <a:solidFill>
              <a:schemeClr val="tx1"/>
            </a:solidFill>
          </a:ln>
        </p:spPr>
      </p:pic>
      <p:pic>
        <p:nvPicPr>
          <p:cNvPr id="17" name="Picture 16">
            <a:extLst>
              <a:ext uri="{FF2B5EF4-FFF2-40B4-BE49-F238E27FC236}">
                <a16:creationId xmlns:a16="http://schemas.microsoft.com/office/drawing/2014/main" id="{3C43BF4A-ADA1-BC46-B846-71DC855F68D7}"/>
              </a:ext>
            </a:extLst>
          </p:cNvPr>
          <p:cNvPicPr>
            <a:picLocks noChangeAspect="1"/>
          </p:cNvPicPr>
          <p:nvPr/>
        </p:nvPicPr>
        <p:blipFill rotWithShape="1">
          <a:blip r:embed="rId3"/>
          <a:srcRect b="54134"/>
          <a:stretch/>
        </p:blipFill>
        <p:spPr>
          <a:xfrm>
            <a:off x="3586575" y="1753026"/>
            <a:ext cx="2484779" cy="2481031"/>
          </a:xfrm>
          <a:prstGeom prst="rect">
            <a:avLst/>
          </a:prstGeom>
          <a:ln w="12700">
            <a:solidFill>
              <a:schemeClr val="tx1"/>
            </a:solidFill>
          </a:ln>
        </p:spPr>
      </p:pic>
      <p:pic>
        <p:nvPicPr>
          <p:cNvPr id="6" name="Picture 5">
            <a:extLst>
              <a:ext uri="{FF2B5EF4-FFF2-40B4-BE49-F238E27FC236}">
                <a16:creationId xmlns:a16="http://schemas.microsoft.com/office/drawing/2014/main" id="{687624CB-16A4-D94D-B6F5-8F11F54F62B4}"/>
              </a:ext>
            </a:extLst>
          </p:cNvPr>
          <p:cNvPicPr>
            <a:picLocks noChangeAspect="1"/>
          </p:cNvPicPr>
          <p:nvPr/>
        </p:nvPicPr>
        <p:blipFill>
          <a:blip r:embed="rId4"/>
          <a:stretch>
            <a:fillRect/>
          </a:stretch>
        </p:blipFill>
        <p:spPr>
          <a:xfrm>
            <a:off x="3586576" y="4317986"/>
            <a:ext cx="2484779" cy="2415979"/>
          </a:xfrm>
          <a:prstGeom prst="rect">
            <a:avLst/>
          </a:prstGeom>
          <a:ln w="12700">
            <a:solidFill>
              <a:schemeClr val="tx1"/>
            </a:solidFill>
          </a:ln>
        </p:spPr>
      </p:pic>
      <p:pic>
        <p:nvPicPr>
          <p:cNvPr id="8" name="Picture 7">
            <a:extLst>
              <a:ext uri="{FF2B5EF4-FFF2-40B4-BE49-F238E27FC236}">
                <a16:creationId xmlns:a16="http://schemas.microsoft.com/office/drawing/2014/main" id="{B3E43E03-60C0-FA40-AEBC-E6B4412BB91C}"/>
              </a:ext>
            </a:extLst>
          </p:cNvPr>
          <p:cNvPicPr>
            <a:picLocks noChangeAspect="1"/>
          </p:cNvPicPr>
          <p:nvPr/>
        </p:nvPicPr>
        <p:blipFill>
          <a:blip r:embed="rId5"/>
          <a:stretch>
            <a:fillRect/>
          </a:stretch>
        </p:blipFill>
        <p:spPr>
          <a:xfrm>
            <a:off x="7798698" y="4200309"/>
            <a:ext cx="619344" cy="2374964"/>
          </a:xfrm>
          <a:prstGeom prst="rect">
            <a:avLst/>
          </a:prstGeom>
        </p:spPr>
      </p:pic>
      <p:pic>
        <p:nvPicPr>
          <p:cNvPr id="19" name="Picture 18">
            <a:extLst>
              <a:ext uri="{FF2B5EF4-FFF2-40B4-BE49-F238E27FC236}">
                <a16:creationId xmlns:a16="http://schemas.microsoft.com/office/drawing/2014/main" id="{37AD8749-30E9-7A43-B064-409A1A510845}"/>
              </a:ext>
            </a:extLst>
          </p:cNvPr>
          <p:cNvPicPr>
            <a:picLocks noChangeAspect="1"/>
          </p:cNvPicPr>
          <p:nvPr/>
        </p:nvPicPr>
        <p:blipFill>
          <a:blip r:embed="rId6"/>
          <a:stretch>
            <a:fillRect/>
          </a:stretch>
        </p:blipFill>
        <p:spPr>
          <a:xfrm>
            <a:off x="8987136" y="4200309"/>
            <a:ext cx="1485332" cy="2374964"/>
          </a:xfrm>
          <a:prstGeom prst="rect">
            <a:avLst/>
          </a:prstGeom>
        </p:spPr>
      </p:pic>
      <p:graphicFrame>
        <p:nvGraphicFramePr>
          <p:cNvPr id="12" name="Table 11">
            <a:extLst>
              <a:ext uri="{FF2B5EF4-FFF2-40B4-BE49-F238E27FC236}">
                <a16:creationId xmlns:a16="http://schemas.microsoft.com/office/drawing/2014/main" id="{5CD47612-5146-C744-91F9-D6F769918D0F}"/>
              </a:ext>
            </a:extLst>
          </p:cNvPr>
          <p:cNvGraphicFramePr>
            <a:graphicFrameLocks noGrp="1"/>
          </p:cNvGraphicFramePr>
          <p:nvPr>
            <p:extLst>
              <p:ext uri="{D42A27DB-BD31-4B8C-83A1-F6EECF244321}">
                <p14:modId xmlns:p14="http://schemas.microsoft.com/office/powerpoint/2010/main" val="736280141"/>
              </p:ext>
            </p:extLst>
          </p:nvPr>
        </p:nvGraphicFramePr>
        <p:xfrm>
          <a:off x="6810760" y="1972488"/>
          <a:ext cx="4841008" cy="2042105"/>
        </p:xfrm>
        <a:graphic>
          <a:graphicData uri="http://schemas.openxmlformats.org/drawingml/2006/table">
            <a:tbl>
              <a:tblPr firstRow="1" bandRow="1">
                <a:noFill/>
                <a:tableStyleId>{5C22544A-7EE6-4342-B048-85BDC9FD1C3A}</a:tableStyleId>
              </a:tblPr>
              <a:tblGrid>
                <a:gridCol w="1121401">
                  <a:extLst>
                    <a:ext uri="{9D8B030D-6E8A-4147-A177-3AD203B41FA5}">
                      <a16:colId xmlns:a16="http://schemas.microsoft.com/office/drawing/2014/main" val="1289429707"/>
                    </a:ext>
                  </a:extLst>
                </a:gridCol>
                <a:gridCol w="1755648">
                  <a:extLst>
                    <a:ext uri="{9D8B030D-6E8A-4147-A177-3AD203B41FA5}">
                      <a16:colId xmlns:a16="http://schemas.microsoft.com/office/drawing/2014/main" val="3402853398"/>
                    </a:ext>
                  </a:extLst>
                </a:gridCol>
                <a:gridCol w="1963959">
                  <a:extLst>
                    <a:ext uri="{9D8B030D-6E8A-4147-A177-3AD203B41FA5}">
                      <a16:colId xmlns:a16="http://schemas.microsoft.com/office/drawing/2014/main" val="2723480679"/>
                    </a:ext>
                  </a:extLst>
                </a:gridCol>
              </a:tblGrid>
              <a:tr h="685601">
                <a:tc gridSpan="3">
                  <a:txBody>
                    <a:bodyPr/>
                    <a:lstStyle/>
                    <a:p>
                      <a:pPr algn="ctr"/>
                      <a:r>
                        <a:rPr lang="en-US" sz="2400" b="1" cap="all" spc="150" dirty="0">
                          <a:solidFill>
                            <a:schemeClr val="tx1">
                              <a:lumMod val="75000"/>
                              <a:lumOff val="25000"/>
                            </a:schemeClr>
                          </a:solidFill>
                        </a:rPr>
                        <a:t>Using lane masks</a:t>
                      </a:r>
                    </a:p>
                  </a:txBody>
                  <a:tcPr marL="255153" marR="191364" marT="127576" marB="127576">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3244407940"/>
                  </a:ext>
                </a:extLst>
              </a:tr>
              <a:tr h="808300">
                <a:tc>
                  <a:txBody>
                    <a:bodyPr/>
                    <a:lstStyle/>
                    <a:p>
                      <a:r>
                        <a:rPr lang="en-US" sz="1700" cap="none" spc="0" dirty="0">
                          <a:solidFill>
                            <a:schemeClr val="tx1">
                              <a:lumMod val="75000"/>
                              <a:lumOff val="25000"/>
                            </a:schemeClr>
                          </a:solidFill>
                        </a:rPr>
                        <a:t>No Pretrain</a:t>
                      </a:r>
                    </a:p>
                  </a:txBody>
                  <a:tcPr marL="240089" marR="180066" marT="120044" marB="12004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700" cap="none" spc="0" dirty="0">
                          <a:solidFill>
                            <a:schemeClr val="tx1">
                              <a:lumMod val="75000"/>
                              <a:lumOff val="25000"/>
                            </a:schemeClr>
                          </a:solidFill>
                        </a:rPr>
                        <a:t>Lane + Road Segmentation </a:t>
                      </a:r>
                    </a:p>
                  </a:txBody>
                  <a:tcPr marL="240089" marR="180066" marT="120044" marB="120044">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1700" cap="none" spc="0" dirty="0">
                          <a:solidFill>
                            <a:schemeClr val="tx1">
                              <a:lumMod val="75000"/>
                              <a:lumOff val="25000"/>
                            </a:schemeClr>
                          </a:solidFill>
                        </a:rPr>
                        <a:t>Lane </a:t>
                      </a:r>
                      <a:r>
                        <a:rPr lang="en-US" sz="1700" cap="none" spc="0" dirty="0">
                          <a:solidFill>
                            <a:schemeClr val="tx1">
                              <a:lumMod val="75000"/>
                              <a:lumOff val="25000"/>
                            </a:schemeClr>
                          </a:solidFill>
                          <a:sym typeface="Wingdings" pitchFamily="2" charset="2"/>
                        </a:rPr>
                        <a:t></a:t>
                      </a:r>
                      <a:r>
                        <a:rPr lang="en-US" sz="1700" cap="none" spc="0" dirty="0">
                          <a:solidFill>
                            <a:schemeClr val="tx1">
                              <a:lumMod val="75000"/>
                              <a:lumOff val="25000"/>
                            </a:schemeClr>
                          </a:solidFill>
                        </a:rPr>
                        <a:t> Road Correspondence</a:t>
                      </a:r>
                    </a:p>
                  </a:txBody>
                  <a:tcPr marL="240089" marR="180066" marT="120044" marB="120044">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4282559061"/>
                  </a:ext>
                </a:extLst>
              </a:tr>
              <a:tr h="548204">
                <a:tc>
                  <a:txBody>
                    <a:bodyPr/>
                    <a:lstStyle/>
                    <a:p>
                      <a:r>
                        <a:rPr lang="en-US" sz="1700" cap="none" spc="0" dirty="0">
                          <a:solidFill>
                            <a:schemeClr val="tx1">
                              <a:lumMod val="75000"/>
                              <a:lumOff val="25000"/>
                            </a:schemeClr>
                          </a:solidFill>
                        </a:rPr>
                        <a:t>0.741</a:t>
                      </a:r>
                    </a:p>
                  </a:txBody>
                  <a:tcPr marL="240089" marR="180066" marT="120044" marB="12004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700" cap="none" spc="0" dirty="0">
                          <a:solidFill>
                            <a:schemeClr val="tx1">
                              <a:lumMod val="75000"/>
                              <a:lumOff val="25000"/>
                            </a:schemeClr>
                          </a:solidFill>
                        </a:rPr>
                        <a:t>0.743</a:t>
                      </a:r>
                    </a:p>
                  </a:txBody>
                  <a:tcPr marL="240089" marR="180066" marT="120044" marB="120044">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lnB>
                    <a:noFill/>
                  </a:tcPr>
                </a:tc>
                <a:tc>
                  <a:txBody>
                    <a:bodyPr/>
                    <a:lstStyle/>
                    <a:p>
                      <a:r>
                        <a:rPr lang="en-US" sz="1700" cap="none" spc="0" dirty="0">
                          <a:solidFill>
                            <a:srgbClr val="FF0000"/>
                          </a:solidFill>
                        </a:rPr>
                        <a:t>0.746</a:t>
                      </a:r>
                    </a:p>
                  </a:txBody>
                  <a:tcPr marL="240089" marR="180066" marT="120044" marB="120044">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lnB>
                    <a:noFill/>
                  </a:tcPr>
                </a:tc>
                <a:extLst>
                  <a:ext uri="{0D108BD9-81ED-4DB2-BD59-A6C34878D82A}">
                    <a16:rowId xmlns:a16="http://schemas.microsoft.com/office/drawing/2014/main" val="294209442"/>
                  </a:ext>
                </a:extLst>
              </a:tr>
            </a:tbl>
          </a:graphicData>
        </a:graphic>
      </p:graphicFrame>
    </p:spTree>
    <p:extLst>
      <p:ext uri="{BB962C8B-B14F-4D97-AF65-F5344CB8AC3E}">
        <p14:creationId xmlns:p14="http://schemas.microsoft.com/office/powerpoint/2010/main" val="1506719575"/>
      </p:ext>
    </p:extLst>
  </p:cSld>
  <p:clrMapOvr>
    <a:masterClrMapping/>
  </p:clrMapOvr>
  <mc:AlternateContent xmlns:mc="http://schemas.openxmlformats.org/markup-compatibility/2006">
    <mc:Choice xmlns:p14="http://schemas.microsoft.com/office/powerpoint/2010/main" Requires="p14">
      <p:transition spd="slow" p14:dur="2000" advTm="78676"/>
    </mc:Choice>
    <mc:Fallback>
      <p:transition spd="slow" advTm="78676"/>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0B1F8-9EFA-6041-8D5B-BE04224D75F7}"/>
              </a:ext>
            </a:extLst>
          </p:cNvPr>
          <p:cNvSpPr>
            <a:spLocks noGrp="1"/>
          </p:cNvSpPr>
          <p:nvPr>
            <p:ph type="title"/>
          </p:nvPr>
        </p:nvSpPr>
        <p:spPr>
          <a:xfrm>
            <a:off x="841248" y="768868"/>
            <a:ext cx="6208776" cy="1344168"/>
          </a:xfrm>
        </p:spPr>
        <p:txBody>
          <a:bodyPr>
            <a:normAutofit/>
          </a:bodyPr>
          <a:lstStyle/>
          <a:p>
            <a:r>
              <a:rPr lang="en-US" dirty="0"/>
              <a:t>Self-Supervised Learning</a:t>
            </a:r>
          </a:p>
        </p:txBody>
      </p:sp>
      <p:sp>
        <p:nvSpPr>
          <p:cNvPr id="22" name="Content Placeholder 2">
            <a:extLst>
              <a:ext uri="{FF2B5EF4-FFF2-40B4-BE49-F238E27FC236}">
                <a16:creationId xmlns:a16="http://schemas.microsoft.com/office/drawing/2014/main" id="{90C58961-E35D-DD42-8C7B-C81320F25003}"/>
              </a:ext>
            </a:extLst>
          </p:cNvPr>
          <p:cNvSpPr>
            <a:spLocks noGrp="1"/>
          </p:cNvSpPr>
          <p:nvPr>
            <p:ph idx="1"/>
          </p:nvPr>
        </p:nvSpPr>
        <p:spPr>
          <a:xfrm>
            <a:off x="838200" y="2250196"/>
            <a:ext cx="6208776" cy="3967724"/>
          </a:xfrm>
        </p:spPr>
        <p:txBody>
          <a:bodyPr>
            <a:normAutofit/>
          </a:bodyPr>
          <a:lstStyle/>
          <a:p>
            <a:pPr marL="0" indent="0">
              <a:buNone/>
            </a:pPr>
            <a:endParaRPr lang="en-US" sz="2400" dirty="0">
              <a:sym typeface="Wingdings" pitchFamily="2" charset="2"/>
            </a:endParaRPr>
          </a:p>
          <a:p>
            <a:endParaRPr lang="en-US" sz="2400" dirty="0"/>
          </a:p>
          <a:p>
            <a:endParaRPr lang="en-US" sz="2400" dirty="0"/>
          </a:p>
        </p:txBody>
      </p:sp>
      <p:graphicFrame>
        <p:nvGraphicFramePr>
          <p:cNvPr id="15" name="Table 14">
            <a:extLst>
              <a:ext uri="{FF2B5EF4-FFF2-40B4-BE49-F238E27FC236}">
                <a16:creationId xmlns:a16="http://schemas.microsoft.com/office/drawing/2014/main" id="{AC559D1C-FC1E-3046-87C9-6868CD01BC6F}"/>
              </a:ext>
            </a:extLst>
          </p:cNvPr>
          <p:cNvGraphicFramePr>
            <a:graphicFrameLocks noGrp="1"/>
          </p:cNvGraphicFramePr>
          <p:nvPr>
            <p:extLst>
              <p:ext uri="{D42A27DB-BD31-4B8C-83A1-F6EECF244321}">
                <p14:modId xmlns:p14="http://schemas.microsoft.com/office/powerpoint/2010/main" val="2670632737"/>
              </p:ext>
            </p:extLst>
          </p:nvPr>
        </p:nvGraphicFramePr>
        <p:xfrm>
          <a:off x="6095999" y="1883422"/>
          <a:ext cx="5859662" cy="2402088"/>
        </p:xfrm>
        <a:graphic>
          <a:graphicData uri="http://schemas.openxmlformats.org/drawingml/2006/table">
            <a:tbl>
              <a:tblPr firstRow="1" bandRow="1">
                <a:noFill/>
                <a:tableStyleId>{5C22544A-7EE6-4342-B048-85BDC9FD1C3A}</a:tableStyleId>
              </a:tblPr>
              <a:tblGrid>
                <a:gridCol w="1424134">
                  <a:extLst>
                    <a:ext uri="{9D8B030D-6E8A-4147-A177-3AD203B41FA5}">
                      <a16:colId xmlns:a16="http://schemas.microsoft.com/office/drawing/2014/main" val="1289429707"/>
                    </a:ext>
                  </a:extLst>
                </a:gridCol>
                <a:gridCol w="1537136">
                  <a:extLst>
                    <a:ext uri="{9D8B030D-6E8A-4147-A177-3AD203B41FA5}">
                      <a16:colId xmlns:a16="http://schemas.microsoft.com/office/drawing/2014/main" val="1072971650"/>
                    </a:ext>
                  </a:extLst>
                </a:gridCol>
                <a:gridCol w="1449196">
                  <a:extLst>
                    <a:ext uri="{9D8B030D-6E8A-4147-A177-3AD203B41FA5}">
                      <a16:colId xmlns:a16="http://schemas.microsoft.com/office/drawing/2014/main" val="3402853398"/>
                    </a:ext>
                  </a:extLst>
                </a:gridCol>
                <a:gridCol w="1449196">
                  <a:extLst>
                    <a:ext uri="{9D8B030D-6E8A-4147-A177-3AD203B41FA5}">
                      <a16:colId xmlns:a16="http://schemas.microsoft.com/office/drawing/2014/main" val="2723480679"/>
                    </a:ext>
                  </a:extLst>
                </a:gridCol>
              </a:tblGrid>
              <a:tr h="806459">
                <a:tc gridSpan="4">
                  <a:txBody>
                    <a:bodyPr/>
                    <a:lstStyle/>
                    <a:p>
                      <a:pPr algn="ctr"/>
                      <a:r>
                        <a:rPr lang="en-US" sz="2800" b="1" cap="all" spc="150" dirty="0">
                          <a:solidFill>
                            <a:schemeClr val="tx1">
                              <a:lumMod val="75000"/>
                              <a:lumOff val="25000"/>
                            </a:schemeClr>
                          </a:solidFill>
                        </a:rPr>
                        <a:t>Pretext tasks</a:t>
                      </a:r>
                    </a:p>
                  </a:txBody>
                  <a:tcPr marL="282413" marR="211809" marT="141206" marB="141206">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endParaRPr lang="en-US"/>
                    </a:p>
                  </a:txBody>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3244407940"/>
                  </a:ext>
                </a:extLst>
              </a:tr>
              <a:tr h="950788">
                <a:tc>
                  <a:txBody>
                    <a:bodyPr/>
                    <a:lstStyle/>
                    <a:p>
                      <a:r>
                        <a:rPr lang="en-US" sz="2000" cap="none" spc="0" dirty="0">
                          <a:solidFill>
                            <a:schemeClr val="tx1">
                              <a:lumMod val="75000"/>
                              <a:lumOff val="25000"/>
                            </a:schemeClr>
                          </a:solidFill>
                        </a:rPr>
                        <a:t>No Pretrain</a:t>
                      </a:r>
                    </a:p>
                  </a:txBody>
                  <a:tcPr marL="282413" marR="211809" marT="141206" marB="141206">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cap="none" spc="0" dirty="0">
                          <a:solidFill>
                            <a:schemeClr val="tx1">
                              <a:lumMod val="75000"/>
                              <a:lumOff val="25000"/>
                            </a:schemeClr>
                          </a:solidFill>
                        </a:rPr>
                        <a:t>Jigsaw (700)*</a:t>
                      </a:r>
                    </a:p>
                  </a:txBody>
                  <a:tcPr marL="282413" marR="211809" marT="141206" marB="141206">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cap="none" spc="0" dirty="0">
                          <a:solidFill>
                            <a:srgbClr val="FFFF00"/>
                          </a:solidFill>
                        </a:rPr>
                        <a:t>Stereo</a:t>
                      </a:r>
                      <a:r>
                        <a:rPr lang="en-US" sz="2000" cap="none" spc="0" dirty="0">
                          <a:solidFill>
                            <a:schemeClr val="tx1">
                              <a:lumMod val="75000"/>
                              <a:lumOff val="25000"/>
                            </a:schemeClr>
                          </a:solidFill>
                        </a:rPr>
                        <a:t> (700)*</a:t>
                      </a:r>
                    </a:p>
                  </a:txBody>
                  <a:tcPr marL="282413" marR="211809" marT="141206" marB="141206">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000" cap="none" spc="0" dirty="0">
                          <a:solidFill>
                            <a:schemeClr val="tx1">
                              <a:lumMod val="75000"/>
                              <a:lumOff val="25000"/>
                            </a:schemeClr>
                          </a:solidFill>
                        </a:rPr>
                        <a:t>Jigsaw (1000)*</a:t>
                      </a:r>
                    </a:p>
                  </a:txBody>
                  <a:tcPr marL="282413" marR="211809" marT="141206" marB="141206">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4282559061"/>
                  </a:ext>
                </a:extLst>
              </a:tr>
              <a:tr h="644841">
                <a:tc>
                  <a:txBody>
                    <a:bodyPr/>
                    <a:lstStyle/>
                    <a:p>
                      <a:r>
                        <a:rPr lang="en-US" sz="2000" cap="none" spc="0" dirty="0">
                          <a:solidFill>
                            <a:schemeClr val="tx1">
                              <a:lumMod val="75000"/>
                              <a:lumOff val="25000"/>
                            </a:schemeClr>
                          </a:solidFill>
                        </a:rPr>
                        <a:t>0.741</a:t>
                      </a:r>
                    </a:p>
                  </a:txBody>
                  <a:tcPr marL="282413" marR="211809" marT="141206" marB="141206">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cap="none" spc="0" dirty="0">
                          <a:solidFill>
                            <a:schemeClr val="tx1">
                              <a:lumMod val="75000"/>
                              <a:lumOff val="25000"/>
                            </a:schemeClr>
                          </a:solidFill>
                        </a:rPr>
                        <a:t>0.750</a:t>
                      </a:r>
                    </a:p>
                  </a:txBody>
                  <a:tcPr marL="282413" marR="211809" marT="141206" marB="141206">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000" cap="none" spc="0" dirty="0">
                          <a:solidFill>
                            <a:schemeClr val="tx1">
                              <a:lumMod val="75000"/>
                              <a:lumOff val="25000"/>
                            </a:schemeClr>
                          </a:solidFill>
                        </a:rPr>
                        <a:t>0.753</a:t>
                      </a:r>
                    </a:p>
                  </a:txBody>
                  <a:tcPr marL="282413" marR="211809" marT="141206" marB="141206">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lnB>
                    <a:noFill/>
                  </a:tcPr>
                </a:tc>
                <a:tc>
                  <a:txBody>
                    <a:bodyPr/>
                    <a:lstStyle/>
                    <a:p>
                      <a:r>
                        <a:rPr lang="en-US" sz="2000" cap="none" spc="0" dirty="0">
                          <a:solidFill>
                            <a:srgbClr val="FF0000"/>
                          </a:solidFill>
                        </a:rPr>
                        <a:t>0.762</a:t>
                      </a:r>
                    </a:p>
                  </a:txBody>
                  <a:tcPr marL="282413" marR="211809" marT="141206" marB="141206">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lnB>
                    <a:noFill/>
                  </a:tcPr>
                </a:tc>
                <a:extLst>
                  <a:ext uri="{0D108BD9-81ED-4DB2-BD59-A6C34878D82A}">
                    <a16:rowId xmlns:a16="http://schemas.microsoft.com/office/drawing/2014/main" val="294209442"/>
                  </a:ext>
                </a:extLst>
              </a:tr>
            </a:tbl>
          </a:graphicData>
        </a:graphic>
      </p:graphicFrame>
      <p:pic>
        <p:nvPicPr>
          <p:cNvPr id="12" name="Picture 11">
            <a:extLst>
              <a:ext uri="{FF2B5EF4-FFF2-40B4-BE49-F238E27FC236}">
                <a16:creationId xmlns:a16="http://schemas.microsoft.com/office/drawing/2014/main" id="{336E40B6-7106-C049-8030-DAD65CE48675}"/>
              </a:ext>
            </a:extLst>
          </p:cNvPr>
          <p:cNvPicPr>
            <a:picLocks noChangeAspect="1"/>
          </p:cNvPicPr>
          <p:nvPr/>
        </p:nvPicPr>
        <p:blipFill>
          <a:blip r:embed="rId3"/>
          <a:stretch>
            <a:fillRect/>
          </a:stretch>
        </p:blipFill>
        <p:spPr>
          <a:xfrm>
            <a:off x="967240" y="1883422"/>
            <a:ext cx="4281789" cy="2402088"/>
          </a:xfrm>
          <a:prstGeom prst="rect">
            <a:avLst/>
          </a:prstGeom>
          <a:ln w="12700">
            <a:solidFill>
              <a:schemeClr val="tx1"/>
            </a:solidFill>
          </a:ln>
        </p:spPr>
      </p:pic>
      <p:pic>
        <p:nvPicPr>
          <p:cNvPr id="13" name="Picture 12">
            <a:extLst>
              <a:ext uri="{FF2B5EF4-FFF2-40B4-BE49-F238E27FC236}">
                <a16:creationId xmlns:a16="http://schemas.microsoft.com/office/drawing/2014/main" id="{2226BF3D-C4F7-DA4F-A81B-972D4A942D99}"/>
              </a:ext>
            </a:extLst>
          </p:cNvPr>
          <p:cNvPicPr>
            <a:picLocks noChangeAspect="1"/>
          </p:cNvPicPr>
          <p:nvPr/>
        </p:nvPicPr>
        <p:blipFill>
          <a:blip r:embed="rId4"/>
          <a:stretch>
            <a:fillRect/>
          </a:stretch>
        </p:blipFill>
        <p:spPr>
          <a:xfrm>
            <a:off x="1347007" y="4422670"/>
            <a:ext cx="3522254" cy="2346960"/>
          </a:xfrm>
          <a:prstGeom prst="rect">
            <a:avLst/>
          </a:prstGeom>
          <a:ln w="12700">
            <a:solidFill>
              <a:schemeClr val="tx1"/>
            </a:solidFill>
          </a:ln>
        </p:spPr>
      </p:pic>
      <p:sp>
        <p:nvSpPr>
          <p:cNvPr id="17" name="Content Placeholder 2">
            <a:extLst>
              <a:ext uri="{FF2B5EF4-FFF2-40B4-BE49-F238E27FC236}">
                <a16:creationId xmlns:a16="http://schemas.microsoft.com/office/drawing/2014/main" id="{2C444ED3-871A-6441-B96B-ECF1A2E9D6E7}"/>
              </a:ext>
            </a:extLst>
          </p:cNvPr>
          <p:cNvSpPr txBox="1">
            <a:spLocks/>
          </p:cNvSpPr>
          <p:nvPr/>
        </p:nvSpPr>
        <p:spPr>
          <a:xfrm>
            <a:off x="5690681" y="4233474"/>
            <a:ext cx="6208776" cy="20358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400" dirty="0"/>
          </a:p>
          <a:p>
            <a:r>
              <a:rPr lang="en-US" sz="2400" dirty="0">
                <a:solidFill>
                  <a:srgbClr val="FFFF00"/>
                </a:solidFill>
              </a:rPr>
              <a:t>Stereo</a:t>
            </a:r>
            <a:r>
              <a:rPr lang="en-US" sz="2400" dirty="0"/>
              <a:t> produces better results for equal number of permutations</a:t>
            </a:r>
          </a:p>
          <a:p>
            <a:pPr marL="0" indent="0">
              <a:buNone/>
            </a:pPr>
            <a:r>
              <a:rPr lang="en-US" sz="2400" dirty="0"/>
              <a:t>* represents number of permutations</a:t>
            </a:r>
          </a:p>
          <a:p>
            <a:pPr marL="0" indent="0">
              <a:buNone/>
            </a:pPr>
            <a:endParaRPr lang="en-US" sz="2400" dirty="0"/>
          </a:p>
          <a:p>
            <a:endParaRPr lang="en-US" sz="2400" dirty="0"/>
          </a:p>
        </p:txBody>
      </p:sp>
    </p:spTree>
    <p:extLst>
      <p:ext uri="{BB962C8B-B14F-4D97-AF65-F5344CB8AC3E}">
        <p14:creationId xmlns:p14="http://schemas.microsoft.com/office/powerpoint/2010/main" val="3830705600"/>
      </p:ext>
    </p:extLst>
  </p:cSld>
  <p:clrMapOvr>
    <a:masterClrMapping/>
  </p:clrMapOvr>
  <mc:AlternateContent xmlns:mc="http://schemas.openxmlformats.org/markup-compatibility/2006">
    <mc:Choice xmlns:p14="http://schemas.microsoft.com/office/powerpoint/2010/main" Requires="p14">
      <p:transition spd="slow" p14:dur="2000" advTm="43177"/>
    </mc:Choice>
    <mc:Fallback>
      <p:transition spd="slow" advTm="4317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AA5FA-9443-7C41-A23F-136AC60372D0}"/>
              </a:ext>
            </a:extLst>
          </p:cNvPr>
          <p:cNvSpPr>
            <a:spLocks noGrp="1"/>
          </p:cNvSpPr>
          <p:nvPr>
            <p:ph type="title"/>
          </p:nvPr>
        </p:nvSpPr>
        <p:spPr/>
        <p:txBody>
          <a:bodyPr/>
          <a:lstStyle/>
          <a:p>
            <a:r>
              <a:rPr lang="en-US" dirty="0"/>
              <a:t>Visualizations</a:t>
            </a:r>
          </a:p>
        </p:txBody>
      </p:sp>
      <p:pic>
        <p:nvPicPr>
          <p:cNvPr id="8" name="Picture 7">
            <a:extLst>
              <a:ext uri="{FF2B5EF4-FFF2-40B4-BE49-F238E27FC236}">
                <a16:creationId xmlns:a16="http://schemas.microsoft.com/office/drawing/2014/main" id="{616B5AF7-DABB-024E-8554-1F126C8ABB9E}"/>
              </a:ext>
            </a:extLst>
          </p:cNvPr>
          <p:cNvPicPr>
            <a:picLocks noChangeAspect="1"/>
          </p:cNvPicPr>
          <p:nvPr/>
        </p:nvPicPr>
        <p:blipFill rotWithShape="1">
          <a:blip r:embed="rId3"/>
          <a:srcRect l="54399"/>
          <a:stretch/>
        </p:blipFill>
        <p:spPr>
          <a:xfrm>
            <a:off x="3703607" y="4350577"/>
            <a:ext cx="2180121" cy="2165680"/>
          </a:xfrm>
          <a:prstGeom prst="rect">
            <a:avLst/>
          </a:prstGeom>
          <a:ln w="12700">
            <a:solidFill>
              <a:schemeClr val="tx1"/>
            </a:solidFill>
          </a:ln>
        </p:spPr>
      </p:pic>
      <p:pic>
        <p:nvPicPr>
          <p:cNvPr id="9" name="Picture 8">
            <a:extLst>
              <a:ext uri="{FF2B5EF4-FFF2-40B4-BE49-F238E27FC236}">
                <a16:creationId xmlns:a16="http://schemas.microsoft.com/office/drawing/2014/main" id="{3FC96D8E-B6CE-7C45-8FF9-98DB2EBF1C4F}"/>
              </a:ext>
            </a:extLst>
          </p:cNvPr>
          <p:cNvPicPr>
            <a:picLocks noChangeAspect="1"/>
          </p:cNvPicPr>
          <p:nvPr/>
        </p:nvPicPr>
        <p:blipFill rotWithShape="1">
          <a:blip r:embed="rId3"/>
          <a:srcRect r="54399"/>
          <a:stretch/>
        </p:blipFill>
        <p:spPr>
          <a:xfrm>
            <a:off x="725523" y="4327195"/>
            <a:ext cx="2180120" cy="2165680"/>
          </a:xfrm>
          <a:prstGeom prst="rect">
            <a:avLst/>
          </a:prstGeom>
          <a:ln w="12700">
            <a:solidFill>
              <a:schemeClr val="tx1"/>
            </a:solidFill>
          </a:ln>
        </p:spPr>
      </p:pic>
      <p:sp>
        <p:nvSpPr>
          <p:cNvPr id="10" name="TextBox 9">
            <a:extLst>
              <a:ext uri="{FF2B5EF4-FFF2-40B4-BE49-F238E27FC236}">
                <a16:creationId xmlns:a16="http://schemas.microsoft.com/office/drawing/2014/main" id="{A552C188-6555-C74F-86A5-30E3A58362F5}"/>
              </a:ext>
            </a:extLst>
          </p:cNvPr>
          <p:cNvSpPr txBox="1"/>
          <p:nvPr/>
        </p:nvSpPr>
        <p:spPr>
          <a:xfrm>
            <a:off x="1180921" y="1566452"/>
            <a:ext cx="1231619" cy="369332"/>
          </a:xfrm>
          <a:prstGeom prst="rect">
            <a:avLst/>
          </a:prstGeom>
          <a:noFill/>
        </p:spPr>
        <p:txBody>
          <a:bodyPr wrap="none" rtlCol="0">
            <a:spAutoFit/>
          </a:bodyPr>
          <a:lstStyle/>
          <a:p>
            <a:r>
              <a:rPr lang="en-US" dirty="0"/>
              <a:t>Predictions</a:t>
            </a:r>
          </a:p>
        </p:txBody>
      </p:sp>
      <p:sp>
        <p:nvSpPr>
          <p:cNvPr id="12" name="TextBox 11">
            <a:extLst>
              <a:ext uri="{FF2B5EF4-FFF2-40B4-BE49-F238E27FC236}">
                <a16:creationId xmlns:a16="http://schemas.microsoft.com/office/drawing/2014/main" id="{C6DE7A8C-5C0C-314C-A94B-EE73E596F15C}"/>
              </a:ext>
            </a:extLst>
          </p:cNvPr>
          <p:cNvSpPr txBox="1"/>
          <p:nvPr/>
        </p:nvSpPr>
        <p:spPr>
          <a:xfrm>
            <a:off x="4065955" y="1566452"/>
            <a:ext cx="1445845" cy="369332"/>
          </a:xfrm>
          <a:prstGeom prst="rect">
            <a:avLst/>
          </a:prstGeom>
          <a:noFill/>
        </p:spPr>
        <p:txBody>
          <a:bodyPr wrap="none" rtlCol="0">
            <a:spAutoFit/>
          </a:bodyPr>
          <a:lstStyle/>
          <a:p>
            <a:r>
              <a:rPr lang="en-US" dirty="0"/>
              <a:t>Ground Truth</a:t>
            </a:r>
          </a:p>
        </p:txBody>
      </p:sp>
      <p:pic>
        <p:nvPicPr>
          <p:cNvPr id="13" name="Picture 12">
            <a:extLst>
              <a:ext uri="{FF2B5EF4-FFF2-40B4-BE49-F238E27FC236}">
                <a16:creationId xmlns:a16="http://schemas.microsoft.com/office/drawing/2014/main" id="{64C706D2-7DD5-B744-9297-ECA4DA830F32}"/>
              </a:ext>
            </a:extLst>
          </p:cNvPr>
          <p:cNvPicPr>
            <a:picLocks noChangeAspect="1"/>
          </p:cNvPicPr>
          <p:nvPr/>
        </p:nvPicPr>
        <p:blipFill rotWithShape="1">
          <a:blip r:embed="rId4"/>
          <a:srcRect r="54403"/>
          <a:stretch/>
        </p:blipFill>
        <p:spPr>
          <a:xfrm>
            <a:off x="749960" y="2053080"/>
            <a:ext cx="2155683" cy="2128980"/>
          </a:xfrm>
          <a:prstGeom prst="rect">
            <a:avLst/>
          </a:prstGeom>
          <a:ln w="12700">
            <a:solidFill>
              <a:schemeClr val="tx1"/>
            </a:solidFill>
          </a:ln>
        </p:spPr>
      </p:pic>
      <p:pic>
        <p:nvPicPr>
          <p:cNvPr id="14" name="Picture 13">
            <a:extLst>
              <a:ext uri="{FF2B5EF4-FFF2-40B4-BE49-F238E27FC236}">
                <a16:creationId xmlns:a16="http://schemas.microsoft.com/office/drawing/2014/main" id="{A1F1BDF8-E504-F847-91BD-CA6375B47B43}"/>
              </a:ext>
            </a:extLst>
          </p:cNvPr>
          <p:cNvPicPr>
            <a:picLocks noChangeAspect="1"/>
          </p:cNvPicPr>
          <p:nvPr/>
        </p:nvPicPr>
        <p:blipFill rotWithShape="1">
          <a:blip r:embed="rId4"/>
          <a:srcRect l="54190"/>
          <a:stretch/>
        </p:blipFill>
        <p:spPr>
          <a:xfrm>
            <a:off x="3703607" y="2053080"/>
            <a:ext cx="2203061" cy="2165680"/>
          </a:xfrm>
          <a:prstGeom prst="rect">
            <a:avLst/>
          </a:prstGeom>
          <a:ln w="12700">
            <a:solidFill>
              <a:schemeClr val="tx1"/>
            </a:solidFill>
          </a:ln>
        </p:spPr>
      </p:pic>
      <p:pic>
        <p:nvPicPr>
          <p:cNvPr id="21" name="Picture 20" descr="A picture containing monitor, screen&#10;&#10;Description automatically generated">
            <a:extLst>
              <a:ext uri="{FF2B5EF4-FFF2-40B4-BE49-F238E27FC236}">
                <a16:creationId xmlns:a16="http://schemas.microsoft.com/office/drawing/2014/main" id="{A27E0950-D4AA-974A-B7B9-ACE45A8AA0D9}"/>
              </a:ext>
            </a:extLst>
          </p:cNvPr>
          <p:cNvPicPr>
            <a:picLocks noChangeAspect="1"/>
          </p:cNvPicPr>
          <p:nvPr/>
        </p:nvPicPr>
        <p:blipFill>
          <a:blip r:embed="rId5"/>
          <a:stretch>
            <a:fillRect/>
          </a:stretch>
        </p:blipFill>
        <p:spPr>
          <a:xfrm>
            <a:off x="6164564" y="2053080"/>
            <a:ext cx="5842000" cy="4381500"/>
          </a:xfrm>
          <a:prstGeom prst="rect">
            <a:avLst/>
          </a:prstGeom>
          <a:ln w="12700">
            <a:solidFill>
              <a:schemeClr val="tx1"/>
            </a:solidFill>
          </a:ln>
        </p:spPr>
      </p:pic>
    </p:spTree>
    <p:extLst>
      <p:ext uri="{BB962C8B-B14F-4D97-AF65-F5344CB8AC3E}">
        <p14:creationId xmlns:p14="http://schemas.microsoft.com/office/powerpoint/2010/main" val="1232813841"/>
      </p:ext>
    </p:extLst>
  </p:cSld>
  <p:clrMapOvr>
    <a:masterClrMapping/>
  </p:clrMapOvr>
  <mc:AlternateContent xmlns:mc="http://schemas.openxmlformats.org/markup-compatibility/2006">
    <mc:Choice xmlns:p14="http://schemas.microsoft.com/office/powerpoint/2010/main" Requires="p14">
      <p:transition spd="slow" p14:dur="2000" advTm="43656"/>
    </mc:Choice>
    <mc:Fallback>
      <p:transition spd="slow" advTm="4365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8413977-2BDF-874A-87E4-507297407A9F}"/>
              </a:ext>
            </a:extLst>
          </p:cNvPr>
          <p:cNvGraphicFramePr>
            <a:graphicFrameLocks noGrp="1"/>
          </p:cNvGraphicFramePr>
          <p:nvPr>
            <p:ph idx="1"/>
          </p:nvPr>
        </p:nvGraphicFramePr>
        <p:xfrm>
          <a:off x="525517" y="2043953"/>
          <a:ext cx="3463417" cy="1758058"/>
        </p:xfrm>
        <a:graphic>
          <a:graphicData uri="http://schemas.openxmlformats.org/drawingml/2006/table">
            <a:tbl>
              <a:tblPr firstRow="1" bandRow="1">
                <a:noFill/>
                <a:tableStyleId>{5C22544A-7EE6-4342-B048-85BDC9FD1C3A}</a:tableStyleId>
              </a:tblPr>
              <a:tblGrid>
                <a:gridCol w="1768479">
                  <a:extLst>
                    <a:ext uri="{9D8B030D-6E8A-4147-A177-3AD203B41FA5}">
                      <a16:colId xmlns:a16="http://schemas.microsoft.com/office/drawing/2014/main" val="154538365"/>
                    </a:ext>
                  </a:extLst>
                </a:gridCol>
                <a:gridCol w="1694938">
                  <a:extLst>
                    <a:ext uri="{9D8B030D-6E8A-4147-A177-3AD203B41FA5}">
                      <a16:colId xmlns:a16="http://schemas.microsoft.com/office/drawing/2014/main" val="3968579184"/>
                    </a:ext>
                  </a:extLst>
                </a:gridCol>
              </a:tblGrid>
              <a:tr h="745389">
                <a:tc gridSpan="2">
                  <a:txBody>
                    <a:bodyPr/>
                    <a:lstStyle/>
                    <a:p>
                      <a:pPr algn="ctr"/>
                      <a:r>
                        <a:rPr lang="en-US" sz="2000" b="1" cap="all" spc="150" dirty="0">
                          <a:solidFill>
                            <a:schemeClr val="tx1">
                              <a:lumMod val="75000"/>
                              <a:lumOff val="25000"/>
                            </a:schemeClr>
                          </a:solidFill>
                        </a:rPr>
                        <a:t>Input types</a:t>
                      </a:r>
                    </a:p>
                  </a:txBody>
                  <a:tcPr marL="70931" marR="70931" marT="35465" marB="35465">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hMerge="1">
                  <a:txBody>
                    <a:bodyPr/>
                    <a:lstStyle/>
                    <a:p>
                      <a:endParaRPr lang="en-US"/>
                    </a:p>
                  </a:txBody>
                  <a:tcPr/>
                </a:tc>
                <a:extLst>
                  <a:ext uri="{0D108BD9-81ED-4DB2-BD59-A6C34878D82A}">
                    <a16:rowId xmlns:a16="http://schemas.microsoft.com/office/drawing/2014/main" val="295885606"/>
                  </a:ext>
                </a:extLst>
              </a:tr>
              <a:tr h="597495">
                <a:tc>
                  <a:txBody>
                    <a:bodyPr/>
                    <a:lstStyle/>
                    <a:p>
                      <a:r>
                        <a:rPr lang="en-US" sz="1400" cap="none" spc="0" dirty="0">
                          <a:solidFill>
                            <a:schemeClr val="tx1">
                              <a:lumMod val="75000"/>
                              <a:lumOff val="25000"/>
                            </a:schemeClr>
                          </a:solidFill>
                        </a:rPr>
                        <a:t>Concatenated</a:t>
                      </a:r>
                    </a:p>
                  </a:txBody>
                  <a:tcPr marL="201815" marR="151360" marT="100907" marB="10090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400" cap="none" spc="0" dirty="0">
                          <a:solidFill>
                            <a:schemeClr val="tx1">
                              <a:lumMod val="75000"/>
                              <a:lumOff val="25000"/>
                            </a:schemeClr>
                          </a:solidFill>
                        </a:rPr>
                        <a:t>Tiled</a:t>
                      </a:r>
                    </a:p>
                  </a:txBody>
                  <a:tcPr marL="201815" marR="151360" marT="100907" marB="10090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392339832"/>
                  </a:ext>
                </a:extLst>
              </a:tr>
              <a:tr h="405232">
                <a:tc>
                  <a:txBody>
                    <a:bodyPr/>
                    <a:lstStyle/>
                    <a:p>
                      <a:r>
                        <a:rPr lang="en-US" sz="1400" cap="none" spc="0" dirty="0">
                          <a:solidFill>
                            <a:schemeClr val="tx1">
                              <a:lumMod val="75000"/>
                              <a:lumOff val="25000"/>
                            </a:schemeClr>
                          </a:solidFill>
                        </a:rPr>
                        <a:t>0.000143</a:t>
                      </a:r>
                    </a:p>
                  </a:txBody>
                  <a:tcPr marL="201815" marR="151360" marT="100907" marB="10090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400" cap="none" spc="0" dirty="0">
                          <a:solidFill>
                            <a:srgbClr val="FF0000"/>
                          </a:solidFill>
                        </a:rPr>
                        <a:t>0.000498</a:t>
                      </a:r>
                    </a:p>
                  </a:txBody>
                  <a:tcPr marL="201815" marR="151360" marT="100907" marB="100907">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686437858"/>
                  </a:ext>
                </a:extLst>
              </a:tr>
            </a:tbl>
          </a:graphicData>
        </a:graphic>
      </p:graphicFrame>
      <p:pic>
        <p:nvPicPr>
          <p:cNvPr id="11" name="Picture 10">
            <a:extLst>
              <a:ext uri="{FF2B5EF4-FFF2-40B4-BE49-F238E27FC236}">
                <a16:creationId xmlns:a16="http://schemas.microsoft.com/office/drawing/2014/main" id="{12BAB37A-65B7-6C4E-80BF-A7D24597F339}"/>
              </a:ext>
            </a:extLst>
          </p:cNvPr>
          <p:cNvPicPr>
            <a:picLocks noChangeAspect="1"/>
          </p:cNvPicPr>
          <p:nvPr/>
        </p:nvPicPr>
        <p:blipFill>
          <a:blip r:embed="rId3"/>
          <a:srcRect/>
          <a:stretch/>
        </p:blipFill>
        <p:spPr>
          <a:xfrm rot="180000">
            <a:off x="-106176" y="4030220"/>
            <a:ext cx="1709528" cy="1430193"/>
          </a:xfrm>
          <a:prstGeom prst="rect">
            <a:avLst/>
          </a:prstGeom>
          <a:ln w="19050">
            <a:solidFill>
              <a:schemeClr val="tx1"/>
            </a:solidFill>
          </a:ln>
          <a:scene3d>
            <a:camera prst="orthographicFront">
              <a:rot lat="564670" lon="4790600" rev="193566"/>
            </a:camera>
            <a:lightRig rig="threePt" dir="t"/>
          </a:scene3d>
        </p:spPr>
      </p:pic>
      <p:pic>
        <p:nvPicPr>
          <p:cNvPr id="12" name="Picture 11">
            <a:extLst>
              <a:ext uri="{FF2B5EF4-FFF2-40B4-BE49-F238E27FC236}">
                <a16:creationId xmlns:a16="http://schemas.microsoft.com/office/drawing/2014/main" id="{52CDAEDD-7D6D-5A4C-A7C4-DFA2C44F8F98}"/>
              </a:ext>
            </a:extLst>
          </p:cNvPr>
          <p:cNvPicPr>
            <a:picLocks noChangeAspect="1"/>
          </p:cNvPicPr>
          <p:nvPr/>
        </p:nvPicPr>
        <p:blipFill>
          <a:blip r:embed="rId4"/>
          <a:srcRect/>
          <a:stretch/>
        </p:blipFill>
        <p:spPr>
          <a:xfrm rot="180000">
            <a:off x="486081" y="4035976"/>
            <a:ext cx="1709528" cy="1430194"/>
          </a:xfrm>
          <a:prstGeom prst="rect">
            <a:avLst/>
          </a:prstGeom>
          <a:ln w="19050">
            <a:solidFill>
              <a:schemeClr val="tx1"/>
            </a:solidFill>
          </a:ln>
          <a:scene3d>
            <a:camera prst="orthographicFront">
              <a:rot lat="564670" lon="4790600" rev="193566"/>
            </a:camera>
            <a:lightRig rig="threePt" dir="t"/>
          </a:scene3d>
        </p:spPr>
      </p:pic>
      <p:cxnSp>
        <p:nvCxnSpPr>
          <p:cNvPr id="16" name="Straight Connector 15">
            <a:extLst>
              <a:ext uri="{FF2B5EF4-FFF2-40B4-BE49-F238E27FC236}">
                <a16:creationId xmlns:a16="http://schemas.microsoft.com/office/drawing/2014/main" id="{7C395590-04FE-8248-9560-6E17848C5057}"/>
              </a:ext>
            </a:extLst>
          </p:cNvPr>
          <p:cNvCxnSpPr>
            <a:cxnSpLocks/>
          </p:cNvCxnSpPr>
          <p:nvPr/>
        </p:nvCxnSpPr>
        <p:spPr>
          <a:xfrm>
            <a:off x="936021" y="4745316"/>
            <a:ext cx="236921" cy="0"/>
          </a:xfrm>
          <a:prstGeom prst="line">
            <a:avLst/>
          </a:prstGeom>
          <a:noFill/>
          <a:ln w="38100" cap="flat" cmpd="sng" algn="ctr">
            <a:solidFill>
              <a:sysClr val="window" lastClr="FFFFFF"/>
            </a:solidFill>
            <a:prstDash val="sysDot"/>
            <a:miter lim="800000"/>
          </a:ln>
          <a:effectLst/>
        </p:spPr>
      </p:cxnSp>
      <p:pic>
        <p:nvPicPr>
          <p:cNvPr id="17" name="Picture 16">
            <a:extLst>
              <a:ext uri="{FF2B5EF4-FFF2-40B4-BE49-F238E27FC236}">
                <a16:creationId xmlns:a16="http://schemas.microsoft.com/office/drawing/2014/main" id="{25762C55-BADD-8341-8C04-8B1F4F9A5AD6}"/>
              </a:ext>
            </a:extLst>
          </p:cNvPr>
          <p:cNvPicPr>
            <a:picLocks noChangeAspect="1"/>
          </p:cNvPicPr>
          <p:nvPr/>
        </p:nvPicPr>
        <p:blipFill>
          <a:blip r:embed="rId5"/>
          <a:stretch>
            <a:fillRect/>
          </a:stretch>
        </p:blipFill>
        <p:spPr>
          <a:xfrm>
            <a:off x="1999965" y="4065435"/>
            <a:ext cx="1988979" cy="1359762"/>
          </a:xfrm>
          <a:prstGeom prst="rect">
            <a:avLst/>
          </a:prstGeom>
          <a:ln w="12700">
            <a:solidFill>
              <a:schemeClr val="tx1"/>
            </a:solidFill>
          </a:ln>
        </p:spPr>
      </p:pic>
      <p:cxnSp>
        <p:nvCxnSpPr>
          <p:cNvPr id="23" name="Straight Connector 22">
            <a:extLst>
              <a:ext uri="{FF2B5EF4-FFF2-40B4-BE49-F238E27FC236}">
                <a16:creationId xmlns:a16="http://schemas.microsoft.com/office/drawing/2014/main" id="{680F4C95-63D9-8040-97DD-5A725CC702AC}"/>
              </a:ext>
            </a:extLst>
          </p:cNvPr>
          <p:cNvCxnSpPr/>
          <p:nvPr/>
        </p:nvCxnSpPr>
        <p:spPr>
          <a:xfrm flipV="1">
            <a:off x="4696653" y="1144696"/>
            <a:ext cx="0" cy="519411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itle 1">
            <a:extLst>
              <a:ext uri="{FF2B5EF4-FFF2-40B4-BE49-F238E27FC236}">
                <a16:creationId xmlns:a16="http://schemas.microsoft.com/office/drawing/2014/main" id="{0E360E2B-E09F-C140-A7AD-E923CC64D263}"/>
              </a:ext>
            </a:extLst>
          </p:cNvPr>
          <p:cNvSpPr txBox="1">
            <a:spLocks/>
          </p:cNvSpPr>
          <p:nvPr/>
        </p:nvSpPr>
        <p:spPr>
          <a:xfrm>
            <a:off x="677471" y="483102"/>
            <a:ext cx="4633966" cy="94558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dirty="0"/>
              <a:t>Modified YOLOv3</a:t>
            </a:r>
          </a:p>
        </p:txBody>
      </p:sp>
      <p:sp>
        <p:nvSpPr>
          <p:cNvPr id="26" name="Title 1">
            <a:extLst>
              <a:ext uri="{FF2B5EF4-FFF2-40B4-BE49-F238E27FC236}">
                <a16:creationId xmlns:a16="http://schemas.microsoft.com/office/drawing/2014/main" id="{F36F9195-61AB-E84E-BE56-08FE6F2F6CF6}"/>
              </a:ext>
            </a:extLst>
          </p:cNvPr>
          <p:cNvSpPr>
            <a:spLocks noGrp="1"/>
          </p:cNvSpPr>
          <p:nvPr>
            <p:ph type="title"/>
          </p:nvPr>
        </p:nvSpPr>
        <p:spPr>
          <a:xfrm>
            <a:off x="6096000" y="232843"/>
            <a:ext cx="4269823" cy="1325563"/>
          </a:xfrm>
        </p:spPr>
        <p:txBody>
          <a:bodyPr>
            <a:normAutofit/>
          </a:bodyPr>
          <a:lstStyle/>
          <a:p>
            <a:r>
              <a:rPr lang="en-US" sz="3000" dirty="0"/>
              <a:t>YOLOv3: Double Targets</a:t>
            </a:r>
          </a:p>
        </p:txBody>
      </p:sp>
      <p:pic>
        <p:nvPicPr>
          <p:cNvPr id="28" name="Picture 27">
            <a:extLst>
              <a:ext uri="{FF2B5EF4-FFF2-40B4-BE49-F238E27FC236}">
                <a16:creationId xmlns:a16="http://schemas.microsoft.com/office/drawing/2014/main" id="{A98C9605-E282-8746-AA5E-595633B8F444}"/>
              </a:ext>
            </a:extLst>
          </p:cNvPr>
          <p:cNvPicPr>
            <a:picLocks noChangeAspect="1"/>
          </p:cNvPicPr>
          <p:nvPr/>
        </p:nvPicPr>
        <p:blipFill>
          <a:blip r:embed="rId6"/>
          <a:stretch>
            <a:fillRect/>
          </a:stretch>
        </p:blipFill>
        <p:spPr>
          <a:xfrm>
            <a:off x="4918596" y="1144696"/>
            <a:ext cx="6794331" cy="3151705"/>
          </a:xfrm>
          <a:prstGeom prst="rect">
            <a:avLst/>
          </a:prstGeom>
        </p:spPr>
      </p:pic>
      <p:graphicFrame>
        <p:nvGraphicFramePr>
          <p:cNvPr id="29" name="Table 28">
            <a:extLst>
              <a:ext uri="{FF2B5EF4-FFF2-40B4-BE49-F238E27FC236}">
                <a16:creationId xmlns:a16="http://schemas.microsoft.com/office/drawing/2014/main" id="{3B5A6415-7F75-F442-BF17-AD093B644CB4}"/>
              </a:ext>
            </a:extLst>
          </p:cNvPr>
          <p:cNvGraphicFramePr>
            <a:graphicFrameLocks noGrp="1"/>
          </p:cNvGraphicFramePr>
          <p:nvPr/>
        </p:nvGraphicFramePr>
        <p:xfrm>
          <a:off x="6437673" y="4421321"/>
          <a:ext cx="3566052" cy="2066958"/>
        </p:xfrm>
        <a:graphic>
          <a:graphicData uri="http://schemas.openxmlformats.org/drawingml/2006/table">
            <a:tbl>
              <a:tblPr firstRow="1" bandRow="1">
                <a:noFill/>
                <a:tableStyleId>{5C22544A-7EE6-4342-B048-85BDC9FD1C3A}</a:tableStyleId>
              </a:tblPr>
              <a:tblGrid>
                <a:gridCol w="1597235">
                  <a:extLst>
                    <a:ext uri="{9D8B030D-6E8A-4147-A177-3AD203B41FA5}">
                      <a16:colId xmlns:a16="http://schemas.microsoft.com/office/drawing/2014/main" val="327883394"/>
                    </a:ext>
                  </a:extLst>
                </a:gridCol>
                <a:gridCol w="1968817">
                  <a:extLst>
                    <a:ext uri="{9D8B030D-6E8A-4147-A177-3AD203B41FA5}">
                      <a16:colId xmlns:a16="http://schemas.microsoft.com/office/drawing/2014/main" val="758933741"/>
                    </a:ext>
                  </a:extLst>
                </a:gridCol>
              </a:tblGrid>
              <a:tr h="883906">
                <a:tc gridSpan="2">
                  <a:txBody>
                    <a:bodyPr/>
                    <a:lstStyle/>
                    <a:p>
                      <a:pPr algn="ctr"/>
                      <a:r>
                        <a:rPr lang="en-US" sz="2600" b="1" cap="all" spc="150" dirty="0">
                          <a:solidFill>
                            <a:schemeClr val="tx1">
                              <a:lumMod val="75000"/>
                              <a:lumOff val="25000"/>
                            </a:schemeClr>
                          </a:solidFill>
                        </a:rPr>
                        <a:t>Architecture</a:t>
                      </a: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lnB>
                    <a:noFill/>
                  </a:tcPr>
                </a:tc>
                <a:tc hMerge="1">
                  <a:txBody>
                    <a:bodyPr/>
                    <a:lstStyle/>
                    <a:p>
                      <a:endParaRPr lang="en-US"/>
                    </a:p>
                  </a:txBody>
                  <a:tcPr/>
                </a:tc>
                <a:extLst>
                  <a:ext uri="{0D108BD9-81ED-4DB2-BD59-A6C34878D82A}">
                    <a16:rowId xmlns:a16="http://schemas.microsoft.com/office/drawing/2014/main" val="1094272803"/>
                  </a:ext>
                </a:extLst>
              </a:tr>
              <a:tr h="648564">
                <a:tc>
                  <a:txBody>
                    <a:bodyPr/>
                    <a:lstStyle/>
                    <a:p>
                      <a:r>
                        <a:rPr lang="en-US" sz="1800" cap="none" spc="0" dirty="0">
                          <a:solidFill>
                            <a:schemeClr val="tx1">
                              <a:lumMod val="75000"/>
                              <a:lumOff val="25000"/>
                            </a:schemeClr>
                          </a:solidFill>
                        </a:rPr>
                        <a:t>Normal</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800" cap="none" spc="0" dirty="0">
                          <a:solidFill>
                            <a:schemeClr val="tx1">
                              <a:lumMod val="75000"/>
                              <a:lumOff val="25000"/>
                            </a:schemeClr>
                          </a:solidFill>
                        </a:rPr>
                        <a:t>Double Targets</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2438954777"/>
                  </a:ext>
                </a:extLst>
              </a:tr>
              <a:tr h="461289">
                <a:tc>
                  <a:txBody>
                    <a:bodyPr/>
                    <a:lstStyle/>
                    <a:p>
                      <a:r>
                        <a:rPr lang="en-US" sz="1800" cap="none" spc="0" dirty="0">
                          <a:solidFill>
                            <a:schemeClr val="tx1">
                              <a:lumMod val="75000"/>
                              <a:lumOff val="25000"/>
                            </a:schemeClr>
                          </a:solidFill>
                        </a:rPr>
                        <a:t>0.000298</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1800" cap="none" spc="0" dirty="0">
                          <a:solidFill>
                            <a:srgbClr val="FF0000"/>
                          </a:solidFill>
                        </a:rPr>
                        <a:t>0.000498</a:t>
                      </a:r>
                    </a:p>
                  </a:txBody>
                  <a:tcPr marL="260169" marR="195126" marT="130084" marB="130084">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extLst>
                  <a:ext uri="{0D108BD9-81ED-4DB2-BD59-A6C34878D82A}">
                    <a16:rowId xmlns:a16="http://schemas.microsoft.com/office/drawing/2014/main" val="1729963865"/>
                  </a:ext>
                </a:extLst>
              </a:tr>
            </a:tbl>
          </a:graphicData>
        </a:graphic>
      </p:graphicFrame>
      <p:sp>
        <p:nvSpPr>
          <p:cNvPr id="30" name="TextBox 29">
            <a:extLst>
              <a:ext uri="{FF2B5EF4-FFF2-40B4-BE49-F238E27FC236}">
                <a16:creationId xmlns:a16="http://schemas.microsoft.com/office/drawing/2014/main" id="{A81855F2-8EA5-D948-8B5D-4015ED68D634}"/>
              </a:ext>
            </a:extLst>
          </p:cNvPr>
          <p:cNvSpPr txBox="1"/>
          <p:nvPr/>
        </p:nvSpPr>
        <p:spPr>
          <a:xfrm>
            <a:off x="6740596" y="4171481"/>
            <a:ext cx="4102234" cy="400110"/>
          </a:xfrm>
          <a:prstGeom prst="rect">
            <a:avLst/>
          </a:prstGeom>
          <a:noFill/>
        </p:spPr>
        <p:txBody>
          <a:bodyPr wrap="square" rtlCol="0">
            <a:spAutoFit/>
          </a:bodyPr>
          <a:lstStyle/>
          <a:p>
            <a:r>
              <a:rPr lang="en-US" sz="2000" dirty="0">
                <a:latin typeface="Calibri" panose="020F0502020204030204" pitchFamily="34" charset="0"/>
                <a:cs typeface="Calibri" panose="020F0502020204030204" pitchFamily="34" charset="0"/>
              </a:rPr>
              <a:t>Total Loss = Loss A + Loss B</a:t>
            </a:r>
          </a:p>
        </p:txBody>
      </p:sp>
      <p:sp>
        <p:nvSpPr>
          <p:cNvPr id="31" name="Title 1">
            <a:extLst>
              <a:ext uri="{FF2B5EF4-FFF2-40B4-BE49-F238E27FC236}">
                <a16:creationId xmlns:a16="http://schemas.microsoft.com/office/drawing/2014/main" id="{D71B6314-AA50-4141-B43D-B267A3CCD2CB}"/>
              </a:ext>
            </a:extLst>
          </p:cNvPr>
          <p:cNvSpPr txBox="1">
            <a:spLocks/>
          </p:cNvSpPr>
          <p:nvPr/>
        </p:nvSpPr>
        <p:spPr>
          <a:xfrm>
            <a:off x="3779017" y="129885"/>
            <a:ext cx="4633966" cy="47967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Object Detection</a:t>
            </a:r>
          </a:p>
        </p:txBody>
      </p:sp>
    </p:spTree>
    <p:extLst>
      <p:ext uri="{BB962C8B-B14F-4D97-AF65-F5344CB8AC3E}">
        <p14:creationId xmlns:p14="http://schemas.microsoft.com/office/powerpoint/2010/main" val="2852900316"/>
      </p:ext>
    </p:extLst>
  </p:cSld>
  <p:clrMapOvr>
    <a:masterClrMapping/>
  </p:clrMapOvr>
  <mc:AlternateContent xmlns:mc="http://schemas.openxmlformats.org/markup-compatibility/2006" xmlns:p14="http://schemas.microsoft.com/office/powerpoint/2010/main">
    <mc:Choice Requires="p14">
      <p:transition spd="slow" p14:dur="2000" advTm="83094"/>
    </mc:Choice>
    <mc:Fallback xmlns="">
      <p:transition spd="slow" advTm="83094"/>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AA5FA-9443-7C41-A23F-136AC60372D0}"/>
              </a:ext>
            </a:extLst>
          </p:cNvPr>
          <p:cNvSpPr>
            <a:spLocks noGrp="1"/>
          </p:cNvSpPr>
          <p:nvPr>
            <p:ph type="title"/>
          </p:nvPr>
        </p:nvSpPr>
        <p:spPr/>
        <p:txBody>
          <a:bodyPr/>
          <a:lstStyle/>
          <a:p>
            <a:r>
              <a:rPr lang="en-US" dirty="0"/>
              <a:t>Objection Detection: Faster R-CNN</a:t>
            </a:r>
          </a:p>
        </p:txBody>
      </p:sp>
      <p:graphicFrame>
        <p:nvGraphicFramePr>
          <p:cNvPr id="13" name="Content Placeholder 3">
            <a:extLst>
              <a:ext uri="{FF2B5EF4-FFF2-40B4-BE49-F238E27FC236}">
                <a16:creationId xmlns:a16="http://schemas.microsoft.com/office/drawing/2014/main" id="{ED67D452-D2C9-C040-BAFC-F0FE47B2541A}"/>
              </a:ext>
            </a:extLst>
          </p:cNvPr>
          <p:cNvGraphicFramePr>
            <a:graphicFrameLocks/>
          </p:cNvGraphicFramePr>
          <p:nvPr/>
        </p:nvGraphicFramePr>
        <p:xfrm>
          <a:off x="483477" y="1662866"/>
          <a:ext cx="10384221" cy="3438820"/>
        </p:xfrm>
        <a:graphic>
          <a:graphicData uri="http://schemas.openxmlformats.org/drawingml/2006/table">
            <a:tbl>
              <a:tblPr firstRow="1" bandRow="1">
                <a:noFill/>
                <a:tableStyleId>{5C22544A-7EE6-4342-B048-85BDC9FD1C3A}</a:tableStyleId>
              </a:tblPr>
              <a:tblGrid>
                <a:gridCol w="2148313">
                  <a:extLst>
                    <a:ext uri="{9D8B030D-6E8A-4147-A177-3AD203B41FA5}">
                      <a16:colId xmlns:a16="http://schemas.microsoft.com/office/drawing/2014/main" val="154538365"/>
                    </a:ext>
                  </a:extLst>
                </a:gridCol>
                <a:gridCol w="2058977">
                  <a:extLst>
                    <a:ext uri="{9D8B030D-6E8A-4147-A177-3AD203B41FA5}">
                      <a16:colId xmlns:a16="http://schemas.microsoft.com/office/drawing/2014/main" val="3968579184"/>
                    </a:ext>
                  </a:extLst>
                </a:gridCol>
                <a:gridCol w="1721760">
                  <a:extLst>
                    <a:ext uri="{9D8B030D-6E8A-4147-A177-3AD203B41FA5}">
                      <a16:colId xmlns:a16="http://schemas.microsoft.com/office/drawing/2014/main" val="2971910002"/>
                    </a:ext>
                  </a:extLst>
                </a:gridCol>
                <a:gridCol w="2396194">
                  <a:extLst>
                    <a:ext uri="{9D8B030D-6E8A-4147-A177-3AD203B41FA5}">
                      <a16:colId xmlns:a16="http://schemas.microsoft.com/office/drawing/2014/main" val="1039494240"/>
                    </a:ext>
                  </a:extLst>
                </a:gridCol>
                <a:gridCol w="2058977">
                  <a:extLst>
                    <a:ext uri="{9D8B030D-6E8A-4147-A177-3AD203B41FA5}">
                      <a16:colId xmlns:a16="http://schemas.microsoft.com/office/drawing/2014/main" val="1226426966"/>
                    </a:ext>
                  </a:extLst>
                </a:gridCol>
              </a:tblGrid>
              <a:tr h="1077946">
                <a:tc gridSpan="5">
                  <a:txBody>
                    <a:bodyPr/>
                    <a:lstStyle/>
                    <a:p>
                      <a:pPr algn="ctr"/>
                      <a:r>
                        <a:rPr lang="en-US" sz="3400" b="1" cap="all" spc="150" dirty="0">
                          <a:solidFill>
                            <a:schemeClr val="tx1">
                              <a:lumMod val="75000"/>
                              <a:lumOff val="25000"/>
                            </a:schemeClr>
                          </a:solidFill>
                        </a:rPr>
                        <a:t>Loss function Weights</a:t>
                      </a:r>
                    </a:p>
                  </a:txBody>
                  <a:tcPr marL="291135" marR="218350" marT="145567" marB="145567">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endParaRPr lang="en-US"/>
                    </a:p>
                  </a:txBody>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tc hMerge="1">
                  <a:txBody>
                    <a:bodyPr/>
                    <a:lstStyle/>
                    <a:p>
                      <a:endParaRPr lang="en-AE"/>
                    </a:p>
                  </a:txBody>
                  <a:tcPr/>
                </a:tc>
                <a:tc hMerge="1">
                  <a:txBody>
                    <a:bodyPr/>
                    <a:lstStyle/>
                    <a:p>
                      <a:pPr algn="ctr"/>
                      <a:endParaRPr lang="en-US" sz="2600" b="1" cap="all" spc="150" dirty="0">
                        <a:solidFill>
                          <a:schemeClr val="tx1">
                            <a:lumMod val="75000"/>
                            <a:lumOff val="25000"/>
                          </a:schemeClr>
                        </a:solidFill>
                      </a:endParaRPr>
                    </a:p>
                  </a:txBody>
                  <a:tcPr marL="260169" marR="195126" marT="130084" marB="130084">
                    <a:lnL w="12700" cmpd="sng">
                      <a:noFill/>
                      <a:prstDash val="solid"/>
                    </a:lnL>
                    <a:lnR w="12700" cmpd="sng">
                      <a:noFill/>
                      <a:prstDash val="solid"/>
                    </a:lnR>
                    <a:lnT w="9525" cap="flat" cmpd="sng" algn="ctr">
                      <a:noFill/>
                      <a:prstDash val="soli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295885606"/>
                  </a:ext>
                </a:extLst>
              </a:tr>
              <a:tr h="864068">
                <a:tc>
                  <a:txBody>
                    <a:bodyPr/>
                    <a:lstStyle/>
                    <a:p>
                      <a:r>
                        <a:rPr lang="en-US" sz="2200" cap="none" spc="0" dirty="0">
                          <a:solidFill>
                            <a:srgbClr val="FFFF00"/>
                          </a:solidFill>
                        </a:rPr>
                        <a:t>Coordinates (Regression)</a:t>
                      </a:r>
                    </a:p>
                  </a:txBody>
                  <a:tcPr marL="330866" marR="248148" marT="165432" marB="165432">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200" cap="none" spc="0" dirty="0" err="1">
                          <a:solidFill>
                            <a:schemeClr val="tx1"/>
                          </a:solidFill>
                        </a:rPr>
                        <a:t>Objectness</a:t>
                      </a:r>
                      <a:endParaRPr lang="en-US" sz="2200" cap="none" spc="0" dirty="0">
                        <a:solidFill>
                          <a:schemeClr val="tx1"/>
                        </a:solidFill>
                      </a:endParaRPr>
                    </a:p>
                  </a:txBody>
                  <a:tcPr marL="330866" marR="248148" marT="165432" marB="165432">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lnB>
                    <a:noFill/>
                  </a:tcPr>
                </a:tc>
                <a:tc>
                  <a:txBody>
                    <a:bodyPr/>
                    <a:lstStyle/>
                    <a:p>
                      <a:r>
                        <a:rPr lang="en-US" sz="2200" cap="none" spc="0" dirty="0">
                          <a:solidFill>
                            <a:schemeClr val="tx1"/>
                          </a:solidFill>
                        </a:rPr>
                        <a:t>Classifier</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RPN Regression</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lumMod val="75000"/>
                              <a:lumOff val="25000"/>
                            </a:schemeClr>
                          </a:solidFill>
                        </a:rPr>
                        <a:t>Score</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1392339832"/>
                  </a:ext>
                </a:extLst>
              </a:tr>
              <a:tr h="679725">
                <a:tc>
                  <a:txBody>
                    <a:bodyPr/>
                    <a:lstStyle/>
                    <a:p>
                      <a:r>
                        <a:rPr lang="en-US" sz="2200" cap="none" spc="0" dirty="0">
                          <a:solidFill>
                            <a:schemeClr val="tx1">
                              <a:lumMod val="75000"/>
                              <a:lumOff val="25000"/>
                            </a:schemeClr>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0.0096</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2686437858"/>
                  </a:ext>
                </a:extLst>
              </a:tr>
              <a:tr h="679725">
                <a:tc>
                  <a:txBody>
                    <a:bodyPr/>
                    <a:lstStyle/>
                    <a:p>
                      <a:r>
                        <a:rPr lang="en-US" sz="2200" cap="none" spc="0" dirty="0">
                          <a:solidFill>
                            <a:srgbClr val="FFFF00"/>
                          </a:solidFill>
                        </a:rPr>
                        <a:t>5.0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chemeClr val="tx1"/>
                          </a:solidFill>
                        </a:rPr>
                        <a:t>1.0</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tc>
                  <a:txBody>
                    <a:bodyPr/>
                    <a:lstStyle/>
                    <a:p>
                      <a:r>
                        <a:rPr lang="en-US" sz="2200" cap="none" spc="0" dirty="0">
                          <a:solidFill>
                            <a:srgbClr val="FF0000"/>
                          </a:solidFill>
                        </a:rPr>
                        <a:t>0.0143</a:t>
                      </a:r>
                    </a:p>
                  </a:txBody>
                  <a:tcPr marL="330866" marR="248148" marT="165432" marB="165432">
                    <a:lnL w="12700" cmpd="sng">
                      <a:noFill/>
                      <a:prstDash val="solid"/>
                    </a:lnL>
                    <a:lnR w="12700" cmpd="sng">
                      <a:noFill/>
                      <a:prstDash val="solid"/>
                    </a:lnR>
                    <a:lnT w="9525" cap="flat" cmpd="sng" algn="ctr">
                      <a:solidFill>
                        <a:srgbClr val="C7C6C1"/>
                      </a:solidFill>
                      <a:prstDash val="solid"/>
                      <a:round/>
                      <a:headEnd type="none" w="med" len="med"/>
                      <a:tailEnd type="none" w="med" len="med"/>
                    </a:lnT>
                    <a:lnB w="9525" cap="flat" cmpd="sng" algn="ctr">
                      <a:solidFill>
                        <a:srgbClr val="C7C6C1"/>
                      </a:solidFill>
                      <a:prstDash val="solid"/>
                      <a:round/>
                      <a:headEnd type="none" w="med" len="med"/>
                      <a:tailEnd type="none" w="med" len="med"/>
                    </a:lnB>
                    <a:noFill/>
                  </a:tcPr>
                </a:tc>
                <a:extLst>
                  <a:ext uri="{0D108BD9-81ED-4DB2-BD59-A6C34878D82A}">
                    <a16:rowId xmlns:a16="http://schemas.microsoft.com/office/drawing/2014/main" val="2425498723"/>
                  </a:ext>
                </a:extLst>
              </a:tr>
            </a:tbl>
          </a:graphicData>
        </a:graphic>
      </p:graphicFrame>
    </p:spTree>
    <p:extLst>
      <p:ext uri="{BB962C8B-B14F-4D97-AF65-F5344CB8AC3E}">
        <p14:creationId xmlns:p14="http://schemas.microsoft.com/office/powerpoint/2010/main" val="3160688086"/>
      </p:ext>
    </p:extLst>
  </p:cSld>
  <p:clrMapOvr>
    <a:masterClrMapping/>
  </p:clrMapOvr>
  <mc:AlternateContent xmlns:mc="http://schemas.openxmlformats.org/markup-compatibility/2006" xmlns:p14="http://schemas.microsoft.com/office/powerpoint/2010/main">
    <mc:Choice Requires="p14">
      <p:transition spd="slow" p14:dur="2000" advTm="30295"/>
    </mc:Choice>
    <mc:Fallback xmlns="">
      <p:transition spd="slow" advTm="30295"/>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743</TotalTime>
  <Words>1673</Words>
  <Application>Microsoft Macintosh PowerPoint</Application>
  <PresentationFormat>Widescreen</PresentationFormat>
  <Paragraphs>120</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Wingdings</vt:lpstr>
      <vt:lpstr>Office Theme</vt:lpstr>
      <vt:lpstr>Generating Top-down View from 6 Stereo Images</vt:lpstr>
      <vt:lpstr>Road Segmentation –Architectures</vt:lpstr>
      <vt:lpstr>Using Extra Info (Lane Masks)</vt:lpstr>
      <vt:lpstr>Self-Supervised Learning</vt:lpstr>
      <vt:lpstr>Visualizations</vt:lpstr>
      <vt:lpstr>YOLOv3: Double Targets</vt:lpstr>
      <vt:lpstr>Objection Detection: Faster R-CNN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Generating top-down view from 6 stereo images</dc:title>
  <dc:creator>Muhammad Osama Khan</dc:creator>
  <cp:lastModifiedBy>Muhammad Osama Khan</cp:lastModifiedBy>
  <cp:revision>95</cp:revision>
  <dcterms:created xsi:type="dcterms:W3CDTF">2020-05-10T17:19:30Z</dcterms:created>
  <dcterms:modified xsi:type="dcterms:W3CDTF">2020-05-11T05:43:14Z</dcterms:modified>
</cp:coreProperties>
</file>